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6" r:id="rId2"/>
    <p:sldId id="258" r:id="rId3"/>
    <p:sldId id="257" r:id="rId4"/>
    <p:sldId id="264" r:id="rId5"/>
    <p:sldId id="283" r:id="rId6"/>
    <p:sldId id="276" r:id="rId7"/>
    <p:sldId id="274" r:id="rId8"/>
    <p:sldId id="273" r:id="rId9"/>
    <p:sldId id="272" r:id="rId10"/>
    <p:sldId id="277" r:id="rId11"/>
    <p:sldId id="280" r:id="rId12"/>
    <p:sldId id="281" r:id="rId13"/>
    <p:sldId id="279" r:id="rId14"/>
    <p:sldId id="278" r:id="rId15"/>
    <p:sldId id="265" r:id="rId16"/>
    <p:sldId id="282" r:id="rId17"/>
    <p:sldId id="266" r:id="rId18"/>
    <p:sldId id="267" r:id="rId19"/>
    <p:sldId id="284" r:id="rId20"/>
    <p:sldId id="285" r:id="rId21"/>
    <p:sldId id="259" r:id="rId22"/>
    <p:sldId id="291" r:id="rId23"/>
    <p:sldId id="286" r:id="rId24"/>
    <p:sldId id="289" r:id="rId25"/>
    <p:sldId id="290" r:id="rId26"/>
    <p:sldId id="294" r:id="rId27"/>
    <p:sldId id="292" r:id="rId28"/>
    <p:sldId id="293" r:id="rId29"/>
    <p:sldId id="288" r:id="rId30"/>
    <p:sldId id="295" r:id="rId31"/>
    <p:sldId id="260" r:id="rId32"/>
    <p:sldId id="269" r:id="rId33"/>
    <p:sldId id="301" r:id="rId34"/>
    <p:sldId id="270" r:id="rId35"/>
    <p:sldId id="302" r:id="rId36"/>
    <p:sldId id="271" r:id="rId37"/>
    <p:sldId id="303" r:id="rId38"/>
    <p:sldId id="261" r:id="rId39"/>
    <p:sldId id="299" r:id="rId40"/>
    <p:sldId id="300" r:id="rId41"/>
    <p:sldId id="304" r:id="rId42"/>
    <p:sldId id="305" r:id="rId43"/>
    <p:sldId id="306" r:id="rId44"/>
    <p:sldId id="308" r:id="rId45"/>
    <p:sldId id="307" r:id="rId46"/>
    <p:sldId id="309" r:id="rId47"/>
    <p:sldId id="262" r:id="rId48"/>
    <p:sldId id="297" r:id="rId49"/>
    <p:sldId id="310" r:id="rId50"/>
    <p:sldId id="298" r:id="rId51"/>
    <p:sldId id="268" r:id="rId52"/>
    <p:sldId id="311" r:id="rId53"/>
    <p:sldId id="263" r:id="rId54"/>
    <p:sldId id="312" r:id="rId55"/>
    <p:sldId id="313" r:id="rId56"/>
    <p:sldId id="314" r:id="rId57"/>
    <p:sldId id="315" r:id="rId5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16.10.2020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16.10.2020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16.10.2020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16.10.2020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16.10.2020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16.10.2020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t>16.10.2020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16.10.2020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16.10.2020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ru-RU" smtClean="0"/>
              <a:t>Образец заголовка</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16.10.2020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304800" y="381000"/>
            <a:ext cx="7772400" cy="494284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8" name="Date Placeholder 7"/>
          <p:cNvSpPr>
            <a:spLocks noGrp="1"/>
          </p:cNvSpPr>
          <p:nvPr>
            <p:ph type="dt" sz="half" idx="10"/>
          </p:nvPr>
        </p:nvSpPr>
        <p:spPr/>
        <p:txBody>
          <a:bodyPr/>
          <a:lstStyle/>
          <a:p>
            <a:fld id="{B4C71EC6-210F-42DE-9C53-41977AD35B3D}" type="datetimeFigureOut">
              <a:rPr lang="ru-RU" smtClean="0"/>
              <a:t>16.10.2020</a:t>
            </a:fld>
            <a:endParaRPr lang="ru-RU"/>
          </a:p>
        </p:txBody>
      </p:sp>
      <p:sp>
        <p:nvSpPr>
          <p:cNvPr id="9" name="Slide Number Placeholder 8"/>
          <p:cNvSpPr>
            <a:spLocks noGrp="1"/>
          </p:cNvSpPr>
          <p:nvPr>
            <p:ph type="sldNum" sz="quarter" idx="11"/>
          </p:nvPr>
        </p:nvSpPr>
        <p:spPr/>
        <p:txBody>
          <a:bodyPr/>
          <a:lstStyle/>
          <a:p>
            <a:fld id="{B19B0651-EE4F-4900-A07F-96A6BFA9D0F0}" type="slidenum">
              <a:rPr lang="ru-RU" smtClean="0"/>
              <a:t>‹#›</a:t>
            </a:fld>
            <a:endParaRPr lang="ru-RU"/>
          </a:p>
        </p:txBody>
      </p:sp>
      <p:sp>
        <p:nvSpPr>
          <p:cNvPr id="10" name="Footer Placeholder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19B0651-EE4F-4900-A07F-96A6BFA9D0F0}" type="slidenum">
              <a:rPr lang="ru-RU" smtClean="0"/>
              <a:t>‹#›</a:t>
            </a:fld>
            <a:endParaRPr lang="ru-RU"/>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ru-RU"/>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B4C71EC6-210F-42DE-9C53-41977AD35B3D}" type="datetimeFigureOut">
              <a:rPr lang="ru-RU" smtClean="0"/>
              <a:t>16.10.2020</a:t>
            </a:fld>
            <a:endParaRPr lang="ru-RU"/>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476672"/>
            <a:ext cx="8208912" cy="3456384"/>
          </a:xfrm>
        </p:spPr>
        <p:txBody>
          <a:bodyPr>
            <a:normAutofit/>
          </a:bodyPr>
          <a:lstStyle/>
          <a:p>
            <a:r>
              <a:rPr lang="ru-RU" b="1" dirty="0" smtClean="0"/>
              <a:t>Лекция №3. </a:t>
            </a:r>
            <a:br>
              <a:rPr lang="ru-RU" b="1" dirty="0" smtClean="0"/>
            </a:br>
            <a:r>
              <a:rPr lang="ru-RU" sz="3600" b="1" dirty="0" smtClean="0"/>
              <a:t>Медицинское сообщество и общество. </a:t>
            </a:r>
            <a:br>
              <a:rPr lang="ru-RU" sz="3600" b="1" dirty="0" smtClean="0"/>
            </a:br>
            <a:r>
              <a:rPr lang="ru-RU" sz="3600" b="1" dirty="0" smtClean="0"/>
              <a:t>Права пациента и правила биомедицинской этики</a:t>
            </a:r>
            <a:endParaRPr lang="ru-RU" sz="3600" b="1" dirty="0"/>
          </a:p>
        </p:txBody>
      </p:sp>
      <p:sp>
        <p:nvSpPr>
          <p:cNvPr id="3" name="Подзаголовок 2"/>
          <p:cNvSpPr>
            <a:spLocks noGrp="1"/>
          </p:cNvSpPr>
          <p:nvPr>
            <p:ph type="subTitle" idx="1"/>
          </p:nvPr>
        </p:nvSpPr>
        <p:spPr>
          <a:xfrm>
            <a:off x="3131840" y="4509120"/>
            <a:ext cx="4640560" cy="1011342"/>
          </a:xfrm>
        </p:spPr>
        <p:txBody>
          <a:bodyPr>
            <a:normAutofit fontScale="92500" lnSpcReduction="10000"/>
          </a:bodyPr>
          <a:lstStyle/>
          <a:p>
            <a:pPr algn="r"/>
            <a:r>
              <a:rPr lang="ru-RU" dirty="0"/>
              <a:t>Старший преподаватель </a:t>
            </a:r>
            <a:endParaRPr lang="ru-RU" dirty="0" smtClean="0"/>
          </a:p>
          <a:p>
            <a:pPr algn="r"/>
            <a:r>
              <a:rPr lang="ru-RU" dirty="0" smtClean="0"/>
              <a:t>кафедры </a:t>
            </a:r>
            <a:r>
              <a:rPr lang="ru-RU" dirty="0"/>
              <a:t>философии </a:t>
            </a:r>
            <a:endParaRPr lang="ru-RU" dirty="0" smtClean="0"/>
          </a:p>
          <a:p>
            <a:pPr algn="r"/>
            <a:r>
              <a:rPr lang="ru-RU" dirty="0" err="1" smtClean="0"/>
              <a:t>Н.В.Балышева</a:t>
            </a:r>
            <a:endParaRPr lang="ru-RU" dirty="0"/>
          </a:p>
          <a:p>
            <a:endParaRPr lang="ru-RU"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149080"/>
            <a:ext cx="3096344" cy="2432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6762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5842992" cy="1152128"/>
          </a:xfrm>
        </p:spPr>
        <p:txBody>
          <a:bodyPr/>
          <a:lstStyle/>
          <a:p>
            <a:pPr algn="ctr"/>
            <a:r>
              <a:rPr lang="ru-RU" sz="4400" b="1" dirty="0"/>
              <a:t>Правовая </a:t>
            </a:r>
            <a:r>
              <a:rPr lang="ru-RU" sz="4400" b="1" dirty="0" smtClean="0"/>
              <a:t>регламентация</a:t>
            </a:r>
            <a:endParaRPr lang="ru-RU" sz="4400" b="1" dirty="0">
              <a:solidFill>
                <a:schemeClr val="tx1"/>
              </a:solidFill>
            </a:endParaRPr>
          </a:p>
        </p:txBody>
      </p:sp>
      <p:sp>
        <p:nvSpPr>
          <p:cNvPr id="3" name="Объект 2"/>
          <p:cNvSpPr>
            <a:spLocks noGrp="1"/>
          </p:cNvSpPr>
          <p:nvPr>
            <p:ph idx="1"/>
          </p:nvPr>
        </p:nvSpPr>
        <p:spPr>
          <a:xfrm>
            <a:off x="0" y="1196752"/>
            <a:ext cx="7812360" cy="5544616"/>
          </a:xfrm>
        </p:spPr>
        <p:txBody>
          <a:bodyPr>
            <a:noAutofit/>
          </a:bodyPr>
          <a:lstStyle/>
          <a:p>
            <a:pPr marL="114300" indent="0">
              <a:buNone/>
            </a:pPr>
            <a:r>
              <a:rPr lang="ru-RU" sz="1800" b="1" dirty="0" smtClean="0"/>
              <a:t>Основные права и обязанности врача изложены в Федеральном законе </a:t>
            </a:r>
            <a:r>
              <a:rPr lang="ru-RU" sz="1800" b="1" dirty="0"/>
              <a:t>от 21.11.2011 N 323-ФЗ "Об основах охраны здоровья граждан в Российской </a:t>
            </a:r>
            <a:r>
              <a:rPr lang="ru-RU" sz="1800" b="1" dirty="0" smtClean="0"/>
              <a:t>Федерации» в главе 9 «Медицинские работники и фармацевтические работники, медицинские организации»:</a:t>
            </a:r>
          </a:p>
          <a:p>
            <a:r>
              <a:rPr lang="ru-RU" sz="1800" b="1" dirty="0" smtClean="0"/>
              <a:t>Требования к лицам, осуществляющим медицинскую деятельность </a:t>
            </a:r>
            <a:r>
              <a:rPr lang="ru-RU" sz="1800" b="1" dirty="0"/>
              <a:t>и </a:t>
            </a:r>
            <a:r>
              <a:rPr lang="ru-RU" sz="1800" b="1" dirty="0" smtClean="0"/>
              <a:t>фармацевтическую деятельность</a:t>
            </a:r>
            <a:endParaRPr lang="ru-RU" sz="1800" b="1" dirty="0"/>
          </a:p>
          <a:p>
            <a:r>
              <a:rPr lang="ru-RU" sz="1800" b="1" dirty="0" smtClean="0"/>
              <a:t>Определение статуса лечащего врача</a:t>
            </a:r>
          </a:p>
          <a:p>
            <a:r>
              <a:rPr lang="ru-RU" sz="1800" b="1" dirty="0" smtClean="0">
                <a:solidFill>
                  <a:srgbClr val="FF0000"/>
                </a:solidFill>
              </a:rPr>
              <a:t>Статья 71 Клятва врача – утвержденный текст клятвы</a:t>
            </a:r>
          </a:p>
          <a:p>
            <a:r>
              <a:rPr lang="ru-RU" sz="1800" b="1" dirty="0" smtClean="0"/>
              <a:t>Перечень прав медицинских работников </a:t>
            </a:r>
            <a:r>
              <a:rPr lang="ru-RU" sz="1800" b="1" dirty="0"/>
              <a:t>и </a:t>
            </a:r>
            <a:r>
              <a:rPr lang="ru-RU" sz="1800" b="1" dirty="0" smtClean="0"/>
              <a:t>фармацевтических работников</a:t>
            </a:r>
          </a:p>
          <a:p>
            <a:r>
              <a:rPr lang="ru-RU" sz="1800" b="1" dirty="0"/>
              <a:t>Перечень </a:t>
            </a:r>
            <a:r>
              <a:rPr lang="ru-RU" sz="1800" b="1" dirty="0" smtClean="0"/>
              <a:t>обязанностей </a:t>
            </a:r>
            <a:r>
              <a:rPr lang="ru-RU" sz="1800" b="1" dirty="0"/>
              <a:t>медицинских работников и фармацевтических </a:t>
            </a:r>
            <a:r>
              <a:rPr lang="ru-RU" sz="1800" b="1" dirty="0" smtClean="0"/>
              <a:t>работников</a:t>
            </a:r>
          </a:p>
          <a:p>
            <a:r>
              <a:rPr lang="ru-RU" sz="1800" b="1" dirty="0"/>
              <a:t>Ограничения, налагаемые на медицинских работников и фармацевтических работников при осуществлении ими профессиональной деятельности</a:t>
            </a:r>
          </a:p>
          <a:p>
            <a:r>
              <a:rPr lang="ru-RU" sz="1800" b="1" dirty="0"/>
              <a:t>Урегулирование конфликта интересов при осуществлении медицинской деятельности и фармацевтической деятельности, а также при разработке и рассмотрении клинических </a:t>
            </a:r>
            <a:r>
              <a:rPr lang="ru-RU" sz="2000" b="1" dirty="0" smtClean="0"/>
              <a:t>рекомендаций</a:t>
            </a:r>
            <a:endParaRPr lang="ru-RU" sz="2000" b="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328" y="1844824"/>
            <a:ext cx="1619672" cy="2396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47613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2800" b="1" dirty="0"/>
              <a:t>Правовая </a:t>
            </a:r>
            <a:r>
              <a:rPr lang="ru-RU" sz="2800" b="1" dirty="0" smtClean="0"/>
              <a:t>регламентация: права </a:t>
            </a:r>
            <a:r>
              <a:rPr lang="ru-RU" sz="2800" b="1" dirty="0"/>
              <a:t>медицинских работников и фармацевтических работников</a:t>
            </a:r>
            <a:endParaRPr lang="ru-RU" sz="2800" dirty="0"/>
          </a:p>
        </p:txBody>
      </p:sp>
      <p:sp>
        <p:nvSpPr>
          <p:cNvPr id="3" name="Объект 2"/>
          <p:cNvSpPr>
            <a:spLocks noGrp="1"/>
          </p:cNvSpPr>
          <p:nvPr>
            <p:ph idx="1"/>
          </p:nvPr>
        </p:nvSpPr>
        <p:spPr>
          <a:xfrm>
            <a:off x="0" y="1600200"/>
            <a:ext cx="7740352" cy="5213176"/>
          </a:xfrm>
        </p:spPr>
        <p:txBody>
          <a:bodyPr>
            <a:normAutofit/>
          </a:bodyPr>
          <a:lstStyle/>
          <a:p>
            <a:r>
              <a:rPr lang="ru-RU" sz="2400" b="1" dirty="0"/>
              <a:t>н</a:t>
            </a:r>
            <a:r>
              <a:rPr lang="ru-RU" sz="2400" b="1" dirty="0" smtClean="0"/>
              <a:t>а создание соответствующих </a:t>
            </a:r>
            <a:r>
              <a:rPr lang="ru-RU" sz="2400" b="1" dirty="0"/>
              <a:t>условий для выполнения работником своих трудовых </a:t>
            </a:r>
            <a:r>
              <a:rPr lang="ru-RU" sz="2400" b="1" dirty="0" smtClean="0"/>
              <a:t>обязанностей</a:t>
            </a:r>
          </a:p>
          <a:p>
            <a:r>
              <a:rPr lang="ru-RU" sz="2400" b="1" dirty="0"/>
              <a:t>н</a:t>
            </a:r>
            <a:r>
              <a:rPr lang="ru-RU" sz="2400" b="1" dirty="0" smtClean="0"/>
              <a:t>а профессиональную </a:t>
            </a:r>
            <a:r>
              <a:rPr lang="ru-RU" sz="2400" b="1" dirty="0"/>
              <a:t>подготовку, переподготовку и повышение </a:t>
            </a:r>
            <a:r>
              <a:rPr lang="ru-RU" sz="2400" b="1" dirty="0" smtClean="0"/>
              <a:t>квалификации</a:t>
            </a:r>
          </a:p>
          <a:p>
            <a:r>
              <a:rPr lang="ru-RU" sz="2400" b="1" dirty="0"/>
              <a:t>н</a:t>
            </a:r>
            <a:r>
              <a:rPr lang="ru-RU" sz="2400" b="1" dirty="0" smtClean="0"/>
              <a:t>а прохождение </a:t>
            </a:r>
            <a:r>
              <a:rPr lang="ru-RU" sz="2400" b="1" dirty="0"/>
              <a:t>аттестации для получения квалификационной </a:t>
            </a:r>
            <a:r>
              <a:rPr lang="ru-RU" sz="2400" b="1" dirty="0" smtClean="0"/>
              <a:t>категории</a:t>
            </a:r>
          </a:p>
          <a:p>
            <a:r>
              <a:rPr lang="ru-RU" sz="2400" b="1" dirty="0"/>
              <a:t>н</a:t>
            </a:r>
            <a:r>
              <a:rPr lang="ru-RU" sz="2400" b="1" dirty="0" smtClean="0"/>
              <a:t>а стимулирование труда</a:t>
            </a:r>
          </a:p>
          <a:p>
            <a:r>
              <a:rPr lang="ru-RU" sz="2400" b="1" dirty="0"/>
              <a:t>н</a:t>
            </a:r>
            <a:r>
              <a:rPr lang="ru-RU" sz="2400" b="1" dirty="0" smtClean="0"/>
              <a:t>а создание </a:t>
            </a:r>
            <a:r>
              <a:rPr lang="ru-RU" sz="2400" b="1" dirty="0"/>
              <a:t>профессиональных некоммерческих </a:t>
            </a:r>
            <a:r>
              <a:rPr lang="ru-RU" sz="2400" b="1" dirty="0" smtClean="0"/>
              <a:t>организаций</a:t>
            </a:r>
          </a:p>
          <a:p>
            <a:r>
              <a:rPr lang="ru-RU" sz="2400" b="1" dirty="0"/>
              <a:t>н</a:t>
            </a:r>
            <a:r>
              <a:rPr lang="ru-RU" sz="2400" b="1" dirty="0" smtClean="0"/>
              <a:t>а страхование </a:t>
            </a:r>
            <a:r>
              <a:rPr lang="ru-RU" sz="2400" b="1" dirty="0"/>
              <a:t>риска своей профессиональной </a:t>
            </a:r>
            <a:r>
              <a:rPr lang="ru-RU" sz="2400" b="1" dirty="0" smtClean="0"/>
              <a:t>ответственности</a:t>
            </a:r>
            <a:endParaRPr lang="ru-RU" sz="2400" b="1" dirty="0"/>
          </a:p>
          <a:p>
            <a:endParaRPr lang="ru-RU" dirty="0"/>
          </a:p>
          <a:p>
            <a:endParaRPr lang="ru-RU" dirty="0"/>
          </a:p>
          <a:p>
            <a:endParaRPr lang="ru-RU" dirty="0"/>
          </a:p>
          <a:p>
            <a:endParaRPr lang="ru-RU"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276" y="3178531"/>
            <a:ext cx="2524723" cy="176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6956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8460432" cy="1143000"/>
          </a:xfrm>
        </p:spPr>
        <p:txBody>
          <a:bodyPr/>
          <a:lstStyle/>
          <a:p>
            <a:pPr algn="ctr"/>
            <a:r>
              <a:rPr lang="ru-RU" sz="2400" b="1" dirty="0"/>
              <a:t>Правовая регламентация: </a:t>
            </a:r>
            <a:r>
              <a:rPr lang="ru-RU" sz="2400" b="1" dirty="0" smtClean="0"/>
              <a:t>обязанности  </a:t>
            </a:r>
            <a:r>
              <a:rPr lang="ru-RU" sz="2400" b="1" dirty="0"/>
              <a:t>медицинских работников и фармацевтических работников</a:t>
            </a:r>
            <a:endParaRPr lang="ru-RU" sz="2400" dirty="0"/>
          </a:p>
        </p:txBody>
      </p:sp>
      <p:sp>
        <p:nvSpPr>
          <p:cNvPr id="3" name="Объект 2"/>
          <p:cNvSpPr>
            <a:spLocks noGrp="1"/>
          </p:cNvSpPr>
          <p:nvPr>
            <p:ph idx="1"/>
          </p:nvPr>
        </p:nvSpPr>
        <p:spPr>
          <a:xfrm>
            <a:off x="0" y="1600200"/>
            <a:ext cx="7596336" cy="5141168"/>
          </a:xfrm>
        </p:spPr>
        <p:txBody>
          <a:bodyPr>
            <a:normAutofit lnSpcReduction="10000"/>
          </a:bodyPr>
          <a:lstStyle/>
          <a:p>
            <a:r>
              <a:rPr lang="ru-RU" sz="2400" b="1" dirty="0"/>
              <a:t>оказывать медицинскую помощь</a:t>
            </a:r>
          </a:p>
          <a:p>
            <a:r>
              <a:rPr lang="ru-RU" sz="2400" b="1" dirty="0"/>
              <a:t>соблюдать врачебную тайну</a:t>
            </a:r>
          </a:p>
          <a:p>
            <a:r>
              <a:rPr lang="ru-RU" sz="2400" b="1" dirty="0"/>
              <a:t> совершенствовать профессиональные знания и навыки</a:t>
            </a:r>
          </a:p>
          <a:p>
            <a:r>
              <a:rPr lang="ru-RU" sz="2400" b="1" dirty="0"/>
              <a:t>назначать лекарственные препараты</a:t>
            </a:r>
          </a:p>
          <a:p>
            <a:r>
              <a:rPr lang="ru-RU" sz="2400" b="1" dirty="0"/>
              <a:t> сообщать </a:t>
            </a:r>
            <a:r>
              <a:rPr lang="ru-RU" sz="2400" b="1" dirty="0" smtClean="0"/>
              <a:t>информацию о негативных последствиях применения ЛС</a:t>
            </a:r>
          </a:p>
          <a:p>
            <a:r>
              <a:rPr lang="ru-RU" sz="2400" b="1" dirty="0"/>
              <a:t>п</a:t>
            </a:r>
            <a:r>
              <a:rPr lang="ru-RU" sz="2400" b="1" dirty="0" smtClean="0"/>
              <a:t>роинформировать о конфликте интересов</a:t>
            </a:r>
          </a:p>
          <a:p>
            <a:pPr marL="114300" indent="0">
              <a:buNone/>
            </a:pPr>
            <a:r>
              <a:rPr lang="ru-RU" sz="2400" b="1" u="sng" dirty="0" smtClean="0"/>
              <a:t>Запрещено:</a:t>
            </a:r>
            <a:endParaRPr lang="ru-RU" sz="2400" b="1" u="sng" dirty="0"/>
          </a:p>
          <a:p>
            <a:r>
              <a:rPr lang="ru-RU" sz="2400" b="1" dirty="0"/>
              <a:t>принимать от организаций, занимающихся разработкой, производством и (или) реализацией лекарственных препаратов, медицинских изделий, </a:t>
            </a:r>
            <a:r>
              <a:rPr lang="ru-RU" sz="2400" b="1" dirty="0" smtClean="0"/>
              <a:t>подарки</a:t>
            </a:r>
            <a:r>
              <a:rPr lang="ru-RU" sz="2400" b="1" dirty="0"/>
              <a:t>, денежные </a:t>
            </a:r>
            <a:r>
              <a:rPr lang="ru-RU" sz="2400" b="1" dirty="0" smtClean="0"/>
              <a:t>средства и другое</a:t>
            </a:r>
            <a:endParaRPr lang="ru-RU" sz="2400" b="1"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8" y="1196752"/>
            <a:ext cx="2349570" cy="1351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47849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5" y="61834"/>
            <a:ext cx="4765795" cy="6751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90425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6084168" cy="1143000"/>
          </a:xfrm>
        </p:spPr>
        <p:txBody>
          <a:bodyPr/>
          <a:lstStyle/>
          <a:p>
            <a:pPr algn="ctr"/>
            <a:r>
              <a:rPr lang="ru-RU" sz="3800" b="1" dirty="0" smtClean="0"/>
              <a:t>Этическая регламентация</a:t>
            </a:r>
            <a:endParaRPr lang="ru-RU" sz="3800" b="1" dirty="0"/>
          </a:p>
        </p:txBody>
      </p:sp>
      <p:sp>
        <p:nvSpPr>
          <p:cNvPr id="3" name="Объект 2"/>
          <p:cNvSpPr>
            <a:spLocks noGrp="1"/>
          </p:cNvSpPr>
          <p:nvPr>
            <p:ph idx="1"/>
          </p:nvPr>
        </p:nvSpPr>
        <p:spPr>
          <a:xfrm>
            <a:off x="35496" y="1753600"/>
            <a:ext cx="8424936" cy="4647200"/>
          </a:xfrm>
        </p:spPr>
        <p:txBody>
          <a:bodyPr>
            <a:normAutofit/>
          </a:bodyPr>
          <a:lstStyle/>
          <a:p>
            <a:r>
              <a:rPr lang="ru-RU" sz="2400" b="1" dirty="0" smtClean="0"/>
              <a:t>«Международный кодекс медицинской этики» принят </a:t>
            </a:r>
            <a:r>
              <a:rPr lang="ru-RU" sz="2400" b="1" dirty="0"/>
              <a:t>3</a:t>
            </a:r>
            <a:r>
              <a:rPr lang="ru-RU" sz="2400" b="1" baseline="30000" dirty="0"/>
              <a:t>ей</a:t>
            </a:r>
            <a:r>
              <a:rPr lang="ru-RU" sz="2400" b="1" dirty="0"/>
              <a:t> Генеральной Ассамблеей Всемирной Медицинской Ассоциации, Женева, Швейцария, в октябре 1949 </a:t>
            </a:r>
            <a:r>
              <a:rPr lang="ru-RU" sz="2400" b="1" dirty="0" smtClean="0"/>
              <a:t>г.</a:t>
            </a:r>
            <a:endParaRPr lang="ru-RU" sz="2400" b="1" dirty="0"/>
          </a:p>
          <a:p>
            <a:r>
              <a:rPr lang="ru-RU" sz="2400" b="1" dirty="0" smtClean="0"/>
              <a:t>«Кодекс </a:t>
            </a:r>
            <a:r>
              <a:rPr lang="ru-RU" sz="2400" b="1" dirty="0"/>
              <a:t>этики российского </a:t>
            </a:r>
            <a:r>
              <a:rPr lang="ru-RU" sz="2400" b="1" dirty="0" smtClean="0"/>
              <a:t>врача» утвержден </a:t>
            </a:r>
            <a:r>
              <a:rPr lang="ru-RU" sz="2400" b="1" dirty="0"/>
              <a:t>4-ой Конференцией Ассоциации врачей России, ноябрь </a:t>
            </a:r>
            <a:r>
              <a:rPr lang="ru-RU" sz="2400" b="1" dirty="0" smtClean="0"/>
              <a:t>1994 г.</a:t>
            </a:r>
          </a:p>
          <a:p>
            <a:r>
              <a:rPr lang="ru-RU" sz="2400" b="1" dirty="0" smtClean="0"/>
              <a:t>«Кодекс </a:t>
            </a:r>
            <a:r>
              <a:rPr lang="ru-RU" sz="2400" b="1" dirty="0"/>
              <a:t>врачебной этики Российской </a:t>
            </a:r>
            <a:r>
              <a:rPr lang="ru-RU" sz="2400" b="1" dirty="0" smtClean="0"/>
              <a:t>Федерации» одобрен </a:t>
            </a:r>
            <a:r>
              <a:rPr lang="ru-RU" sz="2400" b="1" dirty="0"/>
              <a:t>Всероссийским </a:t>
            </a:r>
            <a:r>
              <a:rPr lang="ru-RU" sz="2400" b="1" dirty="0" err="1"/>
              <a:t>Пироговским</a:t>
            </a:r>
            <a:r>
              <a:rPr lang="ru-RU" sz="2400" b="1" dirty="0"/>
              <a:t> съездом врачей 7 июня 1997 г</a:t>
            </a:r>
            <a:r>
              <a:rPr lang="ru-RU" sz="2400" b="1" dirty="0" smtClean="0"/>
              <a:t>.</a:t>
            </a:r>
          </a:p>
          <a:p>
            <a:r>
              <a:rPr lang="ru-RU" sz="2400" b="1" dirty="0" smtClean="0"/>
              <a:t>«Кодекс профессиональной этики врача Российской Федерации» </a:t>
            </a:r>
            <a:r>
              <a:rPr lang="ru-RU" sz="2400" b="1" dirty="0"/>
              <a:t>п</a:t>
            </a:r>
            <a:r>
              <a:rPr lang="ru-RU" sz="2400" b="1" dirty="0" smtClean="0"/>
              <a:t>ринят Первым </a:t>
            </a:r>
            <a:r>
              <a:rPr lang="ru-RU" sz="2400" b="1" dirty="0"/>
              <a:t>национальным </a:t>
            </a:r>
            <a:r>
              <a:rPr lang="ru-RU" sz="2400" b="1" dirty="0" smtClean="0"/>
              <a:t>съездом  врачей Российской </a:t>
            </a:r>
            <a:r>
              <a:rPr lang="ru-RU" sz="2400" b="1" dirty="0"/>
              <a:t>Федерации </a:t>
            </a:r>
            <a:r>
              <a:rPr lang="ru-RU" sz="2400" b="1" dirty="0" smtClean="0"/>
              <a:t>5 </a:t>
            </a:r>
            <a:r>
              <a:rPr lang="ru-RU" sz="2400" b="1" dirty="0"/>
              <a:t>октября 2012 </a:t>
            </a:r>
            <a:r>
              <a:rPr lang="ru-RU" sz="2400" b="1" dirty="0" smtClean="0"/>
              <a:t>г.</a:t>
            </a:r>
            <a:endParaRPr lang="ru-RU" sz="2400" b="1"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9944"/>
            <a:ext cx="3046303" cy="174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90261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6563072" cy="850106"/>
          </a:xfrm>
        </p:spPr>
        <p:txBody>
          <a:bodyPr/>
          <a:lstStyle/>
          <a:p>
            <a:pPr algn="ctr"/>
            <a:r>
              <a:rPr lang="ru-RU" b="1" dirty="0" smtClean="0"/>
              <a:t>Врач и общество</a:t>
            </a:r>
            <a:endParaRPr lang="ru-RU" b="1" dirty="0"/>
          </a:p>
        </p:txBody>
      </p:sp>
      <p:sp>
        <p:nvSpPr>
          <p:cNvPr id="3" name="Объект 2"/>
          <p:cNvSpPr>
            <a:spLocks noGrp="1"/>
          </p:cNvSpPr>
          <p:nvPr>
            <p:ph idx="1"/>
          </p:nvPr>
        </p:nvSpPr>
        <p:spPr>
          <a:xfrm>
            <a:off x="0" y="1196752"/>
            <a:ext cx="8460432" cy="5661248"/>
          </a:xfrm>
        </p:spPr>
        <p:txBody>
          <a:bodyPr>
            <a:normAutofit fontScale="92500" lnSpcReduction="20000"/>
          </a:bodyPr>
          <a:lstStyle/>
          <a:p>
            <a:r>
              <a:rPr lang="ru-RU" b="1" dirty="0"/>
              <a:t>Главная цель профессиональной деятельности врача - сохранение жизни человека и улучшение ее качества путем оказания ургентной, плановой и превентивной медицинской </a:t>
            </a:r>
            <a:r>
              <a:rPr lang="ru-RU" b="1" dirty="0" smtClean="0"/>
              <a:t>помощи </a:t>
            </a:r>
          </a:p>
          <a:p>
            <a:r>
              <a:rPr lang="ru-RU" b="1" dirty="0" smtClean="0"/>
              <a:t>Врач </a:t>
            </a:r>
            <a:r>
              <a:rPr lang="ru-RU" b="1" dirty="0"/>
              <a:t>обязан быть постоянно готов оказать ургентную медицинскую помощь любому </a:t>
            </a:r>
            <a:r>
              <a:rPr lang="ru-RU" b="1" dirty="0" smtClean="0"/>
              <a:t>человеку без какой-либо дискриминации</a:t>
            </a:r>
          </a:p>
          <a:p>
            <a:r>
              <a:rPr lang="ru-RU" b="1" dirty="0" smtClean="0"/>
              <a:t>Врач </a:t>
            </a:r>
            <a:r>
              <a:rPr lang="ru-RU" b="1" dirty="0"/>
              <a:t>должен всеми легальными способами способствовать делу охраны здоровья </a:t>
            </a:r>
            <a:r>
              <a:rPr lang="ru-RU" b="1" dirty="0" smtClean="0"/>
              <a:t>населения</a:t>
            </a:r>
          </a:p>
          <a:p>
            <a:r>
              <a:rPr lang="ru-RU" b="1" dirty="0" smtClean="0"/>
              <a:t>Врач </a:t>
            </a:r>
            <a:r>
              <a:rPr lang="ru-RU" b="1" dirty="0"/>
              <a:t>не может присутствовать при смертной казни и пытке, ни, тем более, участвовать в </a:t>
            </a:r>
            <a:r>
              <a:rPr lang="ru-RU" b="1" dirty="0" smtClean="0"/>
              <a:t>них</a:t>
            </a:r>
          </a:p>
          <a:p>
            <a:r>
              <a:rPr lang="ru-RU" b="1" dirty="0"/>
              <a:t>Главное условие врачебной деятельности - профессиональная компетентность </a:t>
            </a:r>
            <a:r>
              <a:rPr lang="ru-RU" b="1" dirty="0" smtClean="0"/>
              <a:t>врача</a:t>
            </a:r>
          </a:p>
          <a:p>
            <a:r>
              <a:rPr lang="ru-RU" b="1" dirty="0" smtClean="0"/>
              <a:t>Врач </a:t>
            </a:r>
            <a:r>
              <a:rPr lang="ru-RU" b="1" dirty="0"/>
              <a:t>должен активно стремиться к углублению своих </a:t>
            </a:r>
            <a:r>
              <a:rPr lang="ru-RU" b="1" dirty="0" smtClean="0"/>
              <a:t>знаний</a:t>
            </a:r>
          </a:p>
          <a:p>
            <a:r>
              <a:rPr lang="ru-RU" b="1" dirty="0"/>
              <a:t>Недопустимо причинение вреда </a:t>
            </a:r>
            <a:r>
              <a:rPr lang="ru-RU" b="1" dirty="0" smtClean="0"/>
              <a:t>пациенту</a:t>
            </a:r>
          </a:p>
          <a:p>
            <a:r>
              <a:rPr lang="ru-RU" b="1" dirty="0" smtClean="0"/>
              <a:t>Злоупотребление </a:t>
            </a:r>
            <a:r>
              <a:rPr lang="ru-RU" b="1" dirty="0"/>
              <a:t>знаниями и положением врача несовместимо с врачебной </a:t>
            </a:r>
            <a:r>
              <a:rPr lang="ru-RU" b="1" dirty="0" smtClean="0"/>
              <a:t>профессией</a:t>
            </a:r>
          </a:p>
          <a:p>
            <a:r>
              <a:rPr lang="ru-RU" b="1" dirty="0"/>
              <a:t>Право и долг врача - хранить свою профессиональную </a:t>
            </a:r>
            <a:r>
              <a:rPr lang="ru-RU" b="1" dirty="0" smtClean="0"/>
              <a:t>независимость</a:t>
            </a:r>
          </a:p>
          <a:p>
            <a:r>
              <a:rPr lang="ru-RU" b="1" dirty="0"/>
              <a:t>Врач отвечает за качество медицинской </a:t>
            </a:r>
            <a:r>
              <a:rPr lang="ru-RU" b="1" dirty="0" smtClean="0"/>
              <a:t>помощи</a:t>
            </a:r>
          </a:p>
          <a:p>
            <a:r>
              <a:rPr lang="ru-RU" b="1" dirty="0"/>
              <a:t>Врач может отказаться от работы с пациентом, перепоручив его другому специалисту в </a:t>
            </a:r>
            <a:r>
              <a:rPr lang="ru-RU" b="1" dirty="0" smtClean="0"/>
              <a:t>определенных случаях</a:t>
            </a:r>
            <a:endParaRPr lang="ru-RU" b="1"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1"/>
            <a:ext cx="2047544" cy="128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9657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199" y="274638"/>
            <a:ext cx="5750463" cy="1143000"/>
          </a:xfrm>
        </p:spPr>
        <p:txBody>
          <a:bodyPr/>
          <a:lstStyle/>
          <a:p>
            <a:pPr algn="ctr"/>
            <a:r>
              <a:rPr lang="ru-RU" b="1" dirty="0" smtClean="0"/>
              <a:t>Врач и пациенты</a:t>
            </a:r>
            <a:endParaRPr lang="ru-RU" b="1" dirty="0"/>
          </a:p>
        </p:txBody>
      </p:sp>
      <p:sp>
        <p:nvSpPr>
          <p:cNvPr id="3" name="Объект 2"/>
          <p:cNvSpPr>
            <a:spLocks noGrp="1"/>
          </p:cNvSpPr>
          <p:nvPr>
            <p:ph idx="1"/>
          </p:nvPr>
        </p:nvSpPr>
        <p:spPr>
          <a:xfrm>
            <a:off x="35496" y="1600200"/>
            <a:ext cx="8424936" cy="5257800"/>
          </a:xfrm>
        </p:spPr>
        <p:txBody>
          <a:bodyPr>
            <a:normAutofit fontScale="40000" lnSpcReduction="20000"/>
          </a:bodyPr>
          <a:lstStyle/>
          <a:p>
            <a:r>
              <a:rPr lang="ru-RU" sz="5000" b="1" dirty="0" smtClean="0"/>
              <a:t>Врач должен уважать честь и достоинство пациента</a:t>
            </a:r>
          </a:p>
          <a:p>
            <a:r>
              <a:rPr lang="ru-RU" sz="5000" b="1" dirty="0" smtClean="0"/>
              <a:t>При возникновении конфликта интересов пациент-общество, пациент-семья и т.п. врач обязан отдать предпочтение интересам пациента</a:t>
            </a:r>
          </a:p>
          <a:p>
            <a:r>
              <a:rPr lang="ru-RU" sz="5000" b="1" dirty="0" smtClean="0"/>
              <a:t>Врач должен строить отношения с пациентом на основе взаимного доверия и взаимной ответственности</a:t>
            </a:r>
          </a:p>
          <a:p>
            <a:r>
              <a:rPr lang="ru-RU" sz="5000" b="1" dirty="0" smtClean="0"/>
              <a:t>При оказании медицинской помощи врач должен руководствоваться исключительно интересами пациента, своими знаниями и личным опытом</a:t>
            </a:r>
          </a:p>
          <a:p>
            <a:r>
              <a:rPr lang="ru-RU" sz="5000" b="1" dirty="0" smtClean="0"/>
              <a:t>Поведение врача должно способствовать развитию у пациента чувства ответственности за свои поступки</a:t>
            </a:r>
          </a:p>
          <a:p>
            <a:r>
              <a:rPr lang="ru-RU" sz="5000" b="1" dirty="0" smtClean="0"/>
              <a:t>Врач должен сохранить в тайне всю медицинскую и доверенную ему личную информацию</a:t>
            </a:r>
          </a:p>
          <a:p>
            <a:r>
              <a:rPr lang="ru-RU" sz="5000" b="1" dirty="0" smtClean="0"/>
              <a:t>Эвтаназия, как акт преднамеренного лишения жизни пациента по его просьбе, или по просьбе его близких, недопустима, в том числе и в форме пассивной эвтаназии</a:t>
            </a:r>
          </a:p>
          <a:p>
            <a:r>
              <a:rPr lang="ru-RU" sz="5000" b="1" dirty="0" smtClean="0"/>
              <a:t>Врач не вправе препятствовать пациенту, решившему доверить свое дальнейшее лечение другому врачу</a:t>
            </a:r>
          </a:p>
          <a:p>
            <a:r>
              <a:rPr lang="ru-RU" sz="5000" b="1" dirty="0" smtClean="0"/>
              <a:t>Самореклама в любой форме несовместима с врачебной этикой</a:t>
            </a:r>
            <a:r>
              <a:rPr lang="ru-RU" sz="5000" dirty="0" smtClean="0"/>
              <a:t/>
            </a:r>
            <a:br>
              <a:rPr lang="ru-RU" sz="5000" dirty="0" smtClean="0"/>
            </a:br>
            <a:r>
              <a:rPr lang="ru-RU" dirty="0" smtClean="0"/>
              <a:t/>
            </a:r>
            <a:br>
              <a:rPr lang="ru-RU" dirty="0" smtClean="0"/>
            </a:br>
            <a:endParaRPr lang="ru-RU"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1"/>
            <a:ext cx="2555776" cy="171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3737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842992" cy="1143000"/>
          </a:xfrm>
        </p:spPr>
        <p:txBody>
          <a:bodyPr/>
          <a:lstStyle/>
          <a:p>
            <a:pPr algn="ctr"/>
            <a:r>
              <a:rPr lang="ru-RU" b="1" dirty="0" smtClean="0"/>
              <a:t>Врач и коллеги</a:t>
            </a:r>
            <a:endParaRPr lang="ru-RU" b="1" dirty="0"/>
          </a:p>
        </p:txBody>
      </p:sp>
      <p:sp>
        <p:nvSpPr>
          <p:cNvPr id="3" name="Объект 2"/>
          <p:cNvSpPr>
            <a:spLocks noGrp="1"/>
          </p:cNvSpPr>
          <p:nvPr>
            <p:ph idx="1"/>
          </p:nvPr>
        </p:nvSpPr>
        <p:spPr>
          <a:xfrm>
            <a:off x="0" y="1844824"/>
            <a:ext cx="8388424" cy="4968552"/>
          </a:xfrm>
        </p:spPr>
        <p:txBody>
          <a:bodyPr>
            <a:normAutofit fontScale="92500" lnSpcReduction="10000"/>
          </a:bodyPr>
          <a:lstStyle/>
          <a:p>
            <a:r>
              <a:rPr lang="ru-RU" b="1" dirty="0"/>
              <a:t>Врач обязан поддерживать честь и благородные традиции медицинского </a:t>
            </a:r>
            <a:r>
              <a:rPr lang="ru-RU" b="1" dirty="0" smtClean="0"/>
              <a:t>сообщества</a:t>
            </a:r>
          </a:p>
          <a:p>
            <a:r>
              <a:rPr lang="ru-RU" b="1" dirty="0" smtClean="0"/>
              <a:t>В </a:t>
            </a:r>
            <a:r>
              <a:rPr lang="ru-RU" b="1" dirty="0"/>
              <a:t>течение всей жизни врач обязан сохранять уважение, благодарность и обязательства по отношению к тому, кто научил его врачебному </a:t>
            </a:r>
            <a:r>
              <a:rPr lang="ru-RU" b="1" dirty="0" smtClean="0"/>
              <a:t>искусству</a:t>
            </a:r>
          </a:p>
          <a:p>
            <a:r>
              <a:rPr lang="ru-RU" b="1" dirty="0" smtClean="0"/>
              <a:t>Беспристрастно </a:t>
            </a:r>
            <a:r>
              <a:rPr lang="ru-RU" b="1" dirty="0"/>
              <a:t>анализировать ошибки своих </a:t>
            </a:r>
            <a:r>
              <a:rPr lang="ru-RU" b="1" dirty="0" smtClean="0"/>
              <a:t>коллег и свои собственные</a:t>
            </a:r>
          </a:p>
          <a:p>
            <a:r>
              <a:rPr lang="ru-RU" b="1" dirty="0" smtClean="0"/>
              <a:t>Моральная </a:t>
            </a:r>
            <a:r>
              <a:rPr lang="ru-RU" b="1" dirty="0"/>
              <a:t>обязанность врача блюсти чистоту рядов врачебного </a:t>
            </a:r>
            <a:r>
              <a:rPr lang="ru-RU" b="1" dirty="0" smtClean="0"/>
              <a:t>сообщества</a:t>
            </a:r>
          </a:p>
          <a:p>
            <a:r>
              <a:rPr lang="ru-RU" b="1" dirty="0" smtClean="0"/>
              <a:t>По </a:t>
            </a:r>
            <a:r>
              <a:rPr lang="ru-RU" b="1" dirty="0"/>
              <a:t>отношению к коллегам врач должен вести себя так, как хотел бы, чтобы они вели себя по отношению к </a:t>
            </a:r>
            <a:r>
              <a:rPr lang="ru-RU" b="1" dirty="0" smtClean="0"/>
              <a:t>нему</a:t>
            </a:r>
          </a:p>
          <a:p>
            <a:r>
              <a:rPr lang="ru-RU" b="1" dirty="0"/>
              <a:t>Критике подлежат профессиональные действия, но не личность </a:t>
            </a:r>
            <a:r>
              <a:rPr lang="ru-RU" b="1" dirty="0" smtClean="0"/>
              <a:t>коллег</a:t>
            </a:r>
          </a:p>
          <a:p>
            <a:r>
              <a:rPr lang="ru-RU" b="1" dirty="0" smtClean="0"/>
              <a:t>Недопустимы </a:t>
            </a:r>
            <a:r>
              <a:rPr lang="ru-RU" b="1" dirty="0"/>
              <a:t>попытки укрепить собственный авторитет путем дискредитации </a:t>
            </a:r>
            <a:r>
              <a:rPr lang="ru-RU" b="1" dirty="0" smtClean="0"/>
              <a:t>коллег</a:t>
            </a:r>
            <a:endParaRPr lang="ru-RU" b="1"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0"/>
            <a:ext cx="2843808" cy="189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2565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6851104" cy="1301006"/>
          </a:xfrm>
        </p:spPr>
        <p:txBody>
          <a:bodyPr/>
          <a:lstStyle/>
          <a:p>
            <a:pPr algn="ctr"/>
            <a:r>
              <a:rPr lang="ru-RU" b="1" dirty="0" smtClean="0"/>
              <a:t>Медицинские ассоциации</a:t>
            </a:r>
            <a:endParaRPr lang="ru-RU" b="1" dirty="0"/>
          </a:p>
        </p:txBody>
      </p:sp>
      <p:sp>
        <p:nvSpPr>
          <p:cNvPr id="3" name="Объект 2"/>
          <p:cNvSpPr>
            <a:spLocks noGrp="1"/>
          </p:cNvSpPr>
          <p:nvPr>
            <p:ph idx="1"/>
          </p:nvPr>
        </p:nvSpPr>
        <p:spPr>
          <a:xfrm>
            <a:off x="0" y="1600200"/>
            <a:ext cx="7164288" cy="5213176"/>
          </a:xfrm>
        </p:spPr>
        <p:txBody>
          <a:bodyPr>
            <a:normAutofit fontScale="92500" lnSpcReduction="10000"/>
          </a:bodyPr>
          <a:lstStyle/>
          <a:p>
            <a:r>
              <a:rPr lang="ru-RU" b="1" dirty="0" smtClean="0"/>
              <a:t>Общественные объединения медицинских и фармацевтических работников </a:t>
            </a:r>
            <a:r>
              <a:rPr lang="ru-RU" b="1" dirty="0"/>
              <a:t>– это важный показатель </a:t>
            </a:r>
            <a:r>
              <a:rPr lang="ru-RU" b="1" dirty="0" smtClean="0"/>
              <a:t>осознания </a:t>
            </a:r>
            <a:r>
              <a:rPr lang="ru-RU" b="1" dirty="0"/>
              <a:t>ими своих групповых интересов и способ реализации права на саморегулирование профессиональной медицинской </a:t>
            </a:r>
            <a:r>
              <a:rPr lang="ru-RU" b="1" dirty="0" smtClean="0"/>
              <a:t>деятельности</a:t>
            </a:r>
          </a:p>
          <a:p>
            <a:r>
              <a:rPr lang="ru-RU" b="1" dirty="0"/>
              <a:t>В</a:t>
            </a:r>
            <a:r>
              <a:rPr lang="ru-RU" b="1" dirty="0" smtClean="0"/>
              <a:t>рачебное </a:t>
            </a:r>
            <a:r>
              <a:rPr lang="ru-RU" b="1" dirty="0"/>
              <a:t>самоуправление </a:t>
            </a:r>
            <a:r>
              <a:rPr lang="ru-RU" b="1" dirty="0" smtClean="0"/>
              <a:t>активно начало развиваться </a:t>
            </a:r>
            <a:r>
              <a:rPr lang="ru-RU" b="1" dirty="0"/>
              <a:t>в </a:t>
            </a:r>
            <a:r>
              <a:rPr lang="ru-RU" b="1" dirty="0" smtClean="0"/>
              <a:t>США и западных </a:t>
            </a:r>
            <a:r>
              <a:rPr lang="ru-RU" b="1" dirty="0"/>
              <a:t>странах в начале ХIХ </a:t>
            </a:r>
            <a:r>
              <a:rPr lang="ru-RU" b="1" dirty="0" smtClean="0"/>
              <a:t>века</a:t>
            </a:r>
          </a:p>
          <a:p>
            <a:r>
              <a:rPr lang="ru-RU" b="1" dirty="0"/>
              <a:t>Американская медицинская ассоциация появилась в </a:t>
            </a:r>
            <a:r>
              <a:rPr lang="ru-RU" b="1" dirty="0" smtClean="0"/>
              <a:t>1847г.</a:t>
            </a:r>
          </a:p>
          <a:p>
            <a:r>
              <a:rPr lang="ru-RU" b="1" dirty="0"/>
              <a:t>В 1883г. было организовано «Общество русских врачей в память </a:t>
            </a:r>
            <a:r>
              <a:rPr lang="ru-RU" b="1" dirty="0" err="1"/>
              <a:t>Н.И.Пирогова</a:t>
            </a:r>
            <a:r>
              <a:rPr lang="ru-RU" b="1" dirty="0"/>
              <a:t>», известное больше как </a:t>
            </a:r>
            <a:r>
              <a:rPr lang="ru-RU" b="1" dirty="0" err="1"/>
              <a:t>Пироговское</a:t>
            </a:r>
            <a:r>
              <a:rPr lang="ru-RU" b="1" dirty="0"/>
              <a:t> </a:t>
            </a:r>
            <a:r>
              <a:rPr lang="ru-RU" b="1" dirty="0" smtClean="0"/>
              <a:t>общество</a:t>
            </a:r>
          </a:p>
          <a:p>
            <a:r>
              <a:rPr lang="ru-RU" b="1" dirty="0" smtClean="0"/>
              <a:t>В 1918 г. </a:t>
            </a:r>
            <a:r>
              <a:rPr lang="ru-RU" b="1" dirty="0" err="1"/>
              <a:t>Пироговское</a:t>
            </a:r>
            <a:r>
              <a:rPr lang="ru-RU" b="1" dirty="0"/>
              <a:t> общество </a:t>
            </a:r>
            <a:r>
              <a:rPr lang="ru-RU" b="1" dirty="0" smtClean="0"/>
              <a:t>прекратило свою деятельность, а традиция </a:t>
            </a:r>
            <a:r>
              <a:rPr lang="ru-RU" b="1" dirty="0"/>
              <a:t>проведения </a:t>
            </a:r>
            <a:r>
              <a:rPr lang="ru-RU" b="1" dirty="0" err="1"/>
              <a:t>Пироговских</a:t>
            </a:r>
            <a:r>
              <a:rPr lang="ru-RU" b="1" dirty="0"/>
              <a:t> съездов врачей России </a:t>
            </a:r>
            <a:r>
              <a:rPr lang="ru-RU" b="1" dirty="0" smtClean="0"/>
              <a:t>возобновилась в </a:t>
            </a:r>
            <a:r>
              <a:rPr lang="ru-RU" b="1" dirty="0"/>
              <a:t>1994 </a:t>
            </a:r>
            <a:r>
              <a:rPr lang="ru-RU" b="1" dirty="0" smtClean="0"/>
              <a:t>г.</a:t>
            </a:r>
          </a:p>
          <a:p>
            <a:r>
              <a:rPr lang="ru-RU" b="1" dirty="0" smtClean="0"/>
              <a:t>Медицинская (фармацевтическая) </a:t>
            </a:r>
            <a:r>
              <a:rPr lang="ru-RU" b="1" dirty="0"/>
              <a:t>ассоциация – это добровольная независимая общественная организация</a:t>
            </a: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0642" y="10670"/>
            <a:ext cx="2243357" cy="1060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6022" y="1071591"/>
            <a:ext cx="1994645" cy="157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0009" y="2644526"/>
            <a:ext cx="1470658" cy="1470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0643" y="6267251"/>
            <a:ext cx="2240024" cy="590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1769" y="4115184"/>
            <a:ext cx="1975052" cy="147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2103" y="5589240"/>
            <a:ext cx="2141895" cy="678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51105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6203032" cy="1143000"/>
          </a:xfrm>
        </p:spPr>
        <p:txBody>
          <a:bodyPr/>
          <a:lstStyle/>
          <a:p>
            <a:r>
              <a:rPr lang="ru-RU" sz="4000" b="1" dirty="0" smtClean="0"/>
              <a:t>Всемирная медицинская ассоциация</a:t>
            </a:r>
            <a:endParaRPr lang="ru-RU" sz="4000" b="1" dirty="0"/>
          </a:p>
        </p:txBody>
      </p:sp>
      <p:sp>
        <p:nvSpPr>
          <p:cNvPr id="3" name="Объект 2"/>
          <p:cNvSpPr>
            <a:spLocks noGrp="1"/>
          </p:cNvSpPr>
          <p:nvPr>
            <p:ph idx="1"/>
          </p:nvPr>
        </p:nvSpPr>
        <p:spPr>
          <a:xfrm>
            <a:off x="107504" y="1600200"/>
            <a:ext cx="8496944" cy="4800600"/>
          </a:xfrm>
        </p:spPr>
        <p:txBody>
          <a:bodyPr>
            <a:noAutofit/>
          </a:bodyPr>
          <a:lstStyle/>
          <a:p>
            <a:r>
              <a:rPr lang="ru-RU" sz="1800" b="1" dirty="0"/>
              <a:t>Всемирная Медицинская Ассоциация (ВМА)— Всемирный врачебный </a:t>
            </a:r>
            <a:r>
              <a:rPr lang="ru-RU" sz="1800" b="1" dirty="0" smtClean="0"/>
              <a:t>парламент</a:t>
            </a:r>
          </a:p>
          <a:p>
            <a:r>
              <a:rPr lang="ru-RU" sz="1800" b="1" dirty="0" smtClean="0"/>
              <a:t>ВМА - независимая международная </a:t>
            </a:r>
            <a:r>
              <a:rPr lang="ru-RU" sz="1800" b="1" dirty="0"/>
              <a:t>организация, представляющая врачей мира и устанавливающая международные нормы медицинской деятельности, обязательные для исполнения врачами всех </a:t>
            </a:r>
            <a:r>
              <a:rPr lang="ru-RU" sz="1800" b="1" dirty="0" smtClean="0"/>
              <a:t>стран</a:t>
            </a:r>
          </a:p>
          <a:p>
            <a:r>
              <a:rPr lang="ru-RU" sz="1800" b="1" dirty="0"/>
              <a:t>О</a:t>
            </a:r>
            <a:r>
              <a:rPr lang="ru-RU" sz="1800" b="1" dirty="0" smtClean="0"/>
              <a:t>снована </a:t>
            </a:r>
            <a:r>
              <a:rPr lang="ru-RU" sz="1800" b="1" dirty="0"/>
              <a:t>17 сентября 1947 года на Первой Генеральной Ассамблее ВМА в Париже, в которой приняли участие национальные медицинские организации (НМО) из 27 </a:t>
            </a:r>
            <a:r>
              <a:rPr lang="ru-RU" sz="1800" b="1" dirty="0" smtClean="0"/>
              <a:t>стран</a:t>
            </a:r>
          </a:p>
          <a:p>
            <a:r>
              <a:rPr lang="ru-RU" sz="1800" b="1" dirty="0" smtClean="0"/>
              <a:t> </a:t>
            </a:r>
            <a:r>
              <a:rPr lang="ru-RU" sz="1800" b="1" dirty="0"/>
              <a:t>Организация была создана для того, чтобы обеспечить гарантии независимости врачей и высокие стандарты их этической деятельности, что было особенно важно после Второй Мировой </a:t>
            </a:r>
            <a:r>
              <a:rPr lang="ru-RU" sz="1800" b="1" dirty="0" smtClean="0"/>
              <a:t>войны</a:t>
            </a:r>
          </a:p>
          <a:p>
            <a:r>
              <a:rPr lang="ru-RU" sz="1800" b="1" dirty="0"/>
              <a:t>ВМА ежегодно проводит Генеральные Ассамблеи, на которых </a:t>
            </a:r>
            <a:r>
              <a:rPr lang="ru-RU" sz="1800" b="1" dirty="0" smtClean="0"/>
              <a:t>обсуждаются актуальные проблемы медицины и принимаются решения по </a:t>
            </a:r>
            <a:r>
              <a:rPr lang="ru-RU" sz="1800" b="1" dirty="0"/>
              <a:t>вопросам </a:t>
            </a:r>
            <a:r>
              <a:rPr lang="ru-RU" sz="1800" b="1" dirty="0" smtClean="0"/>
              <a:t>медицинской </a:t>
            </a:r>
            <a:r>
              <a:rPr lang="ru-RU" sz="1800" b="1" dirty="0"/>
              <a:t>этики и профессиональной </a:t>
            </a:r>
            <a:r>
              <a:rPr lang="ru-RU" sz="1800" b="1" dirty="0" smtClean="0"/>
              <a:t>компетенции для поддержания профессиональной свободы </a:t>
            </a:r>
            <a:r>
              <a:rPr lang="ru-RU" sz="1800" b="1" dirty="0"/>
              <a:t>врачей всего </a:t>
            </a:r>
            <a:r>
              <a:rPr lang="ru-RU" sz="1800" b="1" dirty="0" smtClean="0"/>
              <a:t>мира </a:t>
            </a:r>
          </a:p>
          <a:p>
            <a:r>
              <a:rPr lang="ru-RU" sz="1800" b="1" dirty="0"/>
              <a:t>Цель ВМА — служить человечеству, стараясь достичь высших международных стандартов в медицинском образовании, медицинской науке, медицинском искусстве и медицинской этике и охране здоровья во всем мире</a:t>
            </a:r>
            <a:endParaRPr lang="ru-RU" sz="1800" b="1" dirty="0" smtClean="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1417" y="21541"/>
            <a:ext cx="2088232" cy="1647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1555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b="1" dirty="0" smtClean="0"/>
              <a:t>План </a:t>
            </a:r>
            <a:endParaRPr lang="ru-RU" b="1" dirty="0"/>
          </a:p>
        </p:txBody>
      </p:sp>
      <p:sp>
        <p:nvSpPr>
          <p:cNvPr id="2" name="Объект 1"/>
          <p:cNvSpPr>
            <a:spLocks noGrp="1"/>
          </p:cNvSpPr>
          <p:nvPr>
            <p:ph idx="1"/>
          </p:nvPr>
        </p:nvSpPr>
        <p:spPr>
          <a:xfrm>
            <a:off x="457200" y="1600200"/>
            <a:ext cx="7620000" cy="5141168"/>
          </a:xfrm>
        </p:spPr>
        <p:txBody>
          <a:bodyPr>
            <a:normAutofit fontScale="77500" lnSpcReduction="20000"/>
          </a:bodyPr>
          <a:lstStyle/>
          <a:p>
            <a:pPr marL="571500" indent="-457200">
              <a:buFont typeface="+mj-lt"/>
              <a:buAutoNum type="arabicPeriod"/>
            </a:pPr>
            <a:r>
              <a:rPr lang="ru-RU" sz="3400" b="1" dirty="0" smtClean="0"/>
              <a:t>Медицинское сообщество и общество</a:t>
            </a:r>
            <a:r>
              <a:rPr lang="ru-RU" sz="3400" b="1" dirty="0"/>
              <a:t>. Права </a:t>
            </a:r>
            <a:r>
              <a:rPr lang="ru-RU" sz="3400" b="1" dirty="0" smtClean="0"/>
              <a:t>и </a:t>
            </a:r>
            <a:r>
              <a:rPr lang="ru-RU" sz="3400" b="1" dirty="0"/>
              <a:t>обязанности </a:t>
            </a:r>
            <a:r>
              <a:rPr lang="ru-RU" sz="3400" b="1" dirty="0" smtClean="0"/>
              <a:t>врача. Медицинские ассоциации</a:t>
            </a:r>
          </a:p>
          <a:p>
            <a:pPr marL="571500" indent="-457200">
              <a:buFont typeface="+mj-lt"/>
              <a:buAutoNum type="arabicPeriod"/>
            </a:pPr>
            <a:r>
              <a:rPr lang="ru-RU" sz="3400" b="1" dirty="0" smtClean="0"/>
              <a:t>Этико-юридические </a:t>
            </a:r>
            <a:r>
              <a:rPr lang="ru-RU" sz="3400" b="1" dirty="0"/>
              <a:t>аспекты проблемы врачебных </a:t>
            </a:r>
            <a:r>
              <a:rPr lang="ru-RU" sz="3400" b="1" dirty="0" smtClean="0"/>
              <a:t>ошибок</a:t>
            </a:r>
            <a:endParaRPr lang="ru-RU" sz="3400" b="1" dirty="0"/>
          </a:p>
          <a:p>
            <a:pPr marL="571500" indent="-457200">
              <a:buFont typeface="+mj-lt"/>
              <a:buAutoNum type="arabicPeriod"/>
            </a:pPr>
            <a:r>
              <a:rPr lang="ru-RU" sz="3400" b="1" dirty="0" smtClean="0"/>
              <a:t>Права </a:t>
            </a:r>
            <a:r>
              <a:rPr lang="ru-RU" sz="3400" b="1" dirty="0"/>
              <a:t>пациента, как элемент концепции прав и свобод человека. Права пациента в законодательстве </a:t>
            </a:r>
            <a:r>
              <a:rPr lang="ru-RU" sz="3400" b="1" dirty="0" smtClean="0"/>
              <a:t>РФ </a:t>
            </a:r>
          </a:p>
          <a:p>
            <a:pPr marL="571500" indent="-457200">
              <a:buFont typeface="+mj-lt"/>
              <a:buAutoNum type="arabicPeriod"/>
            </a:pPr>
            <a:r>
              <a:rPr lang="ru-RU" sz="3400" b="1" dirty="0" smtClean="0"/>
              <a:t>Правило </a:t>
            </a:r>
            <a:r>
              <a:rPr lang="ru-RU" sz="3400" b="1" dirty="0"/>
              <a:t>информированного добровольного согласия и право пациента на согласие и отказ от медицинского </a:t>
            </a:r>
            <a:r>
              <a:rPr lang="ru-RU" sz="3400" b="1" dirty="0" smtClean="0"/>
              <a:t>вмешательства</a:t>
            </a:r>
          </a:p>
          <a:p>
            <a:pPr marL="571500" indent="-457200">
              <a:buFont typeface="+mj-lt"/>
              <a:buAutoNum type="arabicPeriod"/>
            </a:pPr>
            <a:r>
              <a:rPr lang="ru-RU" sz="3400" b="1" dirty="0" smtClean="0"/>
              <a:t>Правило </a:t>
            </a:r>
            <a:r>
              <a:rPr lang="ru-RU" sz="3400" b="1" dirty="0"/>
              <a:t>правдивости и право пациента на </a:t>
            </a:r>
            <a:r>
              <a:rPr lang="ru-RU" sz="3400" b="1" dirty="0" smtClean="0"/>
              <a:t>информацию</a:t>
            </a:r>
          </a:p>
          <a:p>
            <a:pPr marL="571500" indent="-457200">
              <a:buFont typeface="+mj-lt"/>
              <a:buAutoNum type="arabicPeriod"/>
            </a:pPr>
            <a:r>
              <a:rPr lang="ru-RU" sz="3400" b="1" dirty="0" smtClean="0"/>
              <a:t>Правило </a:t>
            </a:r>
            <a:r>
              <a:rPr lang="ru-RU" sz="3400" b="1" dirty="0"/>
              <a:t>конфиденциальности и право пациента на врачебную </a:t>
            </a:r>
            <a:r>
              <a:rPr lang="ru-RU" sz="3400" b="1" dirty="0" smtClean="0"/>
              <a:t>тайну</a:t>
            </a:r>
            <a:endParaRPr lang="ru-RU" sz="3400" dirty="0"/>
          </a:p>
        </p:txBody>
      </p:sp>
    </p:spTree>
    <p:extLst>
      <p:ext uri="{BB962C8B-B14F-4D97-AF65-F5344CB8AC3E}">
        <p14:creationId xmlns:p14="http://schemas.microsoft.com/office/powerpoint/2010/main" val="34523547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6419056" cy="1143000"/>
          </a:xfrm>
        </p:spPr>
        <p:txBody>
          <a:bodyPr/>
          <a:lstStyle/>
          <a:p>
            <a:r>
              <a:rPr lang="ru-RU" sz="3600" b="1" dirty="0" smtClean="0"/>
              <a:t>Медицинские ассоциации в России</a:t>
            </a:r>
            <a:endParaRPr lang="ru-RU" sz="3600" b="1" dirty="0"/>
          </a:p>
        </p:txBody>
      </p:sp>
      <p:sp>
        <p:nvSpPr>
          <p:cNvPr id="3" name="Объект 2"/>
          <p:cNvSpPr>
            <a:spLocks noGrp="1"/>
          </p:cNvSpPr>
          <p:nvPr>
            <p:ph idx="1"/>
          </p:nvPr>
        </p:nvSpPr>
        <p:spPr>
          <a:xfrm>
            <a:off x="457200" y="1600200"/>
            <a:ext cx="7620000" cy="5213176"/>
          </a:xfrm>
        </p:spPr>
        <p:txBody>
          <a:bodyPr>
            <a:normAutofit fontScale="70000" lnSpcReduction="20000"/>
          </a:bodyPr>
          <a:lstStyle/>
          <a:p>
            <a:endParaRPr lang="ru-RU" dirty="0" smtClean="0"/>
          </a:p>
          <a:p>
            <a:r>
              <a:rPr lang="ru-RU" sz="2600" b="1" dirty="0" smtClean="0"/>
              <a:t>В 1993 г. в Федеральном законе "Основы </a:t>
            </a:r>
            <a:r>
              <a:rPr lang="ru-RU" sz="2600" b="1" dirty="0"/>
              <a:t>законодательства Российской Федерации об охране здоровья </a:t>
            </a:r>
            <a:r>
              <a:rPr lang="ru-RU" sz="2600" b="1" dirty="0" smtClean="0"/>
              <a:t>граждан» было </a:t>
            </a:r>
            <a:r>
              <a:rPr lang="ru-RU" sz="2600" b="1" dirty="0"/>
              <a:t>разрешено создание профессиональных медицинских и фармацевтических ассоциаций </a:t>
            </a:r>
            <a:endParaRPr lang="ru-RU" sz="2600" b="1" dirty="0" smtClean="0"/>
          </a:p>
          <a:p>
            <a:r>
              <a:rPr lang="ru-RU" sz="2600" b="1" dirty="0" smtClean="0"/>
              <a:t>В настоящее время в Федеральном </a:t>
            </a:r>
            <a:r>
              <a:rPr lang="ru-RU" sz="2600" b="1" dirty="0"/>
              <a:t>законе от 21.11.2011 N 323-ФЗ "Об основах охраны здоровья граждан в Российской Федерации» </a:t>
            </a:r>
            <a:r>
              <a:rPr lang="ru-RU" sz="2600" b="1" dirty="0" smtClean="0"/>
              <a:t>в статье </a:t>
            </a:r>
            <a:r>
              <a:rPr lang="ru-RU" sz="2600" b="1" dirty="0"/>
              <a:t>76. </a:t>
            </a:r>
            <a:r>
              <a:rPr lang="ru-RU" sz="2600" b="1" dirty="0" smtClean="0"/>
              <a:t>«Профессиональные </a:t>
            </a:r>
            <a:r>
              <a:rPr lang="ru-RU" sz="2600" b="1" dirty="0"/>
              <a:t>некоммерческие организации, создаваемые медицинскими работниками и фармацевтическими </a:t>
            </a:r>
            <a:r>
              <a:rPr lang="ru-RU" sz="2600" b="1" dirty="0" smtClean="0"/>
              <a:t>работниками» регламентируется деятельность общественных организаций медиков и фармацевтов</a:t>
            </a:r>
          </a:p>
          <a:p>
            <a:r>
              <a:rPr lang="ru-RU" sz="2600" b="1" dirty="0"/>
              <a:t>О</a:t>
            </a:r>
            <a:r>
              <a:rPr lang="ru-RU" sz="2600" b="1" dirty="0" smtClean="0"/>
              <a:t>бщественные организации </a:t>
            </a:r>
            <a:r>
              <a:rPr lang="ru-RU" sz="2600" b="1" dirty="0"/>
              <a:t>медиков и </a:t>
            </a:r>
            <a:r>
              <a:rPr lang="ru-RU" sz="2600" b="1" dirty="0" smtClean="0"/>
              <a:t>фармацевтов создаются в целях </a:t>
            </a:r>
            <a:r>
              <a:rPr lang="ru-RU" sz="2600" b="1" dirty="0"/>
              <a:t>реализации и защиты прав медицинских работников и фармацевтических работников, развития медицинской деятельности и фармацевтической деятельности, содействия научным исследованиям, решения иных связанных с профессиональной деятельностью медицинских работников и фармацевтических работников </a:t>
            </a:r>
            <a:r>
              <a:rPr lang="ru-RU" sz="2600" b="1" dirty="0" smtClean="0"/>
              <a:t>вопросов</a:t>
            </a:r>
          </a:p>
          <a:p>
            <a:r>
              <a:rPr lang="ru-RU" sz="2600" b="1" dirty="0" smtClean="0"/>
              <a:t>Организации </a:t>
            </a:r>
            <a:r>
              <a:rPr lang="ru-RU" sz="2600" b="1" dirty="0"/>
              <a:t>могут быть национального уровня </a:t>
            </a:r>
            <a:r>
              <a:rPr lang="ru-RU" sz="2600" b="1" dirty="0" smtClean="0"/>
              <a:t>или </a:t>
            </a:r>
            <a:r>
              <a:rPr lang="ru-RU" sz="2600" b="1" dirty="0"/>
              <a:t>регионального </a:t>
            </a:r>
            <a:r>
              <a:rPr lang="ru-RU" sz="2600" b="1" dirty="0" smtClean="0"/>
              <a:t>уровня, а также </a:t>
            </a:r>
            <a:r>
              <a:rPr lang="ru-RU" sz="2600" b="1" dirty="0"/>
              <a:t>существует деление </a:t>
            </a:r>
            <a:r>
              <a:rPr lang="ru-RU" sz="2600" b="1" dirty="0" smtClean="0"/>
              <a:t>по профессиям и специальностям</a:t>
            </a:r>
            <a:endParaRPr lang="ru-RU" sz="2600" b="1"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1087" y="0"/>
            <a:ext cx="2046858" cy="1528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18439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620000" cy="3946450"/>
          </a:xfrm>
        </p:spPr>
        <p:txBody>
          <a:bodyPr/>
          <a:lstStyle/>
          <a:p>
            <a:r>
              <a:rPr lang="ru-RU" b="1" dirty="0" smtClean="0"/>
              <a:t>Вопрос 2.</a:t>
            </a:r>
            <a:br>
              <a:rPr lang="ru-RU" b="1" dirty="0" smtClean="0"/>
            </a:br>
            <a:r>
              <a:rPr lang="ru-RU" b="1" dirty="0" smtClean="0"/>
              <a:t>Этико-юридические </a:t>
            </a:r>
            <a:r>
              <a:rPr lang="ru-RU" b="1" dirty="0"/>
              <a:t>аспекты проблемы врачебных ошибок</a:t>
            </a:r>
            <a:br>
              <a:rPr lang="ru-RU" b="1" dirty="0"/>
            </a:br>
            <a:endParaRPr lang="ru-RU" b="1" dirty="0"/>
          </a:p>
        </p:txBody>
      </p:sp>
      <p:pic>
        <p:nvPicPr>
          <p:cNvPr id="5" name="Рисунок 4"/>
          <p:cNvPicPr>
            <a:picLocks noChangeAspect="1"/>
          </p:cNvPicPr>
          <p:nvPr/>
        </p:nvPicPr>
        <p:blipFill>
          <a:blip r:embed="rId2"/>
          <a:stretch>
            <a:fillRect/>
          </a:stretch>
        </p:blipFill>
        <p:spPr>
          <a:xfrm>
            <a:off x="3509116" y="3573016"/>
            <a:ext cx="4925013" cy="3284984"/>
          </a:xfrm>
          <a:prstGeom prst="rect">
            <a:avLst/>
          </a:prstGeom>
        </p:spPr>
      </p:pic>
    </p:spTree>
    <p:extLst>
      <p:ext uri="{BB962C8B-B14F-4D97-AF65-F5344CB8AC3E}">
        <p14:creationId xmlns:p14="http://schemas.microsoft.com/office/powerpoint/2010/main" val="33112699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6275040" cy="1143000"/>
          </a:xfrm>
        </p:spPr>
        <p:txBody>
          <a:bodyPr/>
          <a:lstStyle/>
          <a:p>
            <a:pPr algn="ctr"/>
            <a:r>
              <a:rPr lang="ru-RU" sz="3600" b="1" dirty="0" smtClean="0"/>
              <a:t>История врачебных ошибок</a:t>
            </a:r>
            <a:endParaRPr lang="ru-RU" sz="3600" b="1" dirty="0"/>
          </a:p>
        </p:txBody>
      </p:sp>
      <p:sp>
        <p:nvSpPr>
          <p:cNvPr id="3" name="Объект 2"/>
          <p:cNvSpPr>
            <a:spLocks noGrp="1"/>
          </p:cNvSpPr>
          <p:nvPr>
            <p:ph idx="1"/>
          </p:nvPr>
        </p:nvSpPr>
        <p:spPr>
          <a:xfrm>
            <a:off x="0" y="2204864"/>
            <a:ext cx="8460432" cy="4608512"/>
          </a:xfrm>
        </p:spPr>
        <p:txBody>
          <a:bodyPr/>
          <a:lstStyle/>
          <a:p>
            <a:pPr algn="just"/>
            <a:r>
              <a:rPr lang="ru-RU" b="1" dirty="0" smtClean="0"/>
              <a:t>Первым публично в своих врачебных ошибках признался выдающийся русский хирург Николай Иванович Пирогов (1810-1881 </a:t>
            </a:r>
            <a:r>
              <a:rPr lang="ru-RU" b="1" dirty="0" err="1" smtClean="0"/>
              <a:t>г.г</a:t>
            </a:r>
            <a:r>
              <a:rPr lang="ru-RU" b="1" dirty="0" smtClean="0"/>
              <a:t>.)</a:t>
            </a:r>
          </a:p>
          <a:p>
            <a:pPr algn="just"/>
            <a:r>
              <a:rPr lang="ru-RU" b="1" dirty="0"/>
              <a:t>«Я считал… своим священным долгом откровенно рассказать читателям о своей врачебной деятельности и ее результатах, так как каждый добросовестный человек, особенно преподаватель, должен иметь своего рода внутреннюю потребность возможно скорее обнародовать свои ошибки, чтобы предостеречь от них других людей, менее сведущих</a:t>
            </a:r>
            <a:r>
              <a:rPr lang="ru-RU" b="1" dirty="0" smtClean="0"/>
              <a:t>» («</a:t>
            </a:r>
            <a:r>
              <a:rPr lang="ru-RU" b="1" dirty="0"/>
              <a:t>Анналы </a:t>
            </a:r>
            <a:r>
              <a:rPr lang="ru-RU" b="1" dirty="0" err="1"/>
              <a:t>Дерптской</a:t>
            </a:r>
            <a:r>
              <a:rPr lang="ru-RU" b="1" dirty="0"/>
              <a:t> хирургической клиники</a:t>
            </a:r>
            <a:r>
              <a:rPr lang="ru-RU" b="1" dirty="0" smtClean="0"/>
              <a:t>»)</a:t>
            </a:r>
          </a:p>
          <a:p>
            <a:pPr algn="just"/>
            <a:r>
              <a:rPr lang="ru-RU" b="1" dirty="0"/>
              <a:t>Как отмечал в свое время великий физиолог И. П. Павлов, такая неприкрытая и безжалостная критика собственной работы есть исключительная редкость в медицинской литературе</a:t>
            </a:r>
          </a:p>
        </p:txBody>
      </p:sp>
      <p:pic>
        <p:nvPicPr>
          <p:cNvPr id="5" name="Рисунок 4"/>
          <p:cNvPicPr>
            <a:picLocks noChangeAspect="1"/>
          </p:cNvPicPr>
          <p:nvPr/>
        </p:nvPicPr>
        <p:blipFill>
          <a:blip r:embed="rId2"/>
          <a:stretch>
            <a:fillRect/>
          </a:stretch>
        </p:blipFill>
        <p:spPr>
          <a:xfrm>
            <a:off x="7264522" y="1"/>
            <a:ext cx="1879477" cy="2276871"/>
          </a:xfrm>
          <a:prstGeom prst="rect">
            <a:avLst/>
          </a:prstGeom>
        </p:spPr>
      </p:pic>
    </p:spTree>
    <p:extLst>
      <p:ext uri="{BB962C8B-B14F-4D97-AF65-F5344CB8AC3E}">
        <p14:creationId xmlns:p14="http://schemas.microsoft.com/office/powerpoint/2010/main" val="898467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74638"/>
            <a:ext cx="5328592" cy="1143000"/>
          </a:xfrm>
        </p:spPr>
        <p:txBody>
          <a:bodyPr/>
          <a:lstStyle/>
          <a:p>
            <a:pPr algn="ctr"/>
            <a:r>
              <a:rPr lang="ru-RU" sz="3000" b="1" dirty="0" smtClean="0"/>
              <a:t>Проблема врачебной ошибки</a:t>
            </a:r>
            <a:endParaRPr lang="ru-RU" sz="3000" dirty="0"/>
          </a:p>
        </p:txBody>
      </p:sp>
      <p:sp>
        <p:nvSpPr>
          <p:cNvPr id="3" name="Объект 2"/>
          <p:cNvSpPr>
            <a:spLocks noGrp="1"/>
          </p:cNvSpPr>
          <p:nvPr>
            <p:ph idx="1"/>
          </p:nvPr>
        </p:nvSpPr>
        <p:spPr>
          <a:xfrm>
            <a:off x="0" y="1600200"/>
            <a:ext cx="8532440" cy="5213176"/>
          </a:xfrm>
        </p:spPr>
        <p:txBody>
          <a:bodyPr>
            <a:normAutofit/>
          </a:bodyPr>
          <a:lstStyle/>
          <a:p>
            <a:r>
              <a:rPr lang="ru-RU" b="1" dirty="0" smtClean="0"/>
              <a:t>Проблема врачебных ошибок сегодня крайне актуальна, </a:t>
            </a:r>
            <a:r>
              <a:rPr lang="ru-RU" b="1" dirty="0"/>
              <a:t>растёт число претензий к медучреждениям и медработникам, увеличивается количество уголовных и гражданских дел в связи с неоказанием или ненадлежащим оказанием медицинской помощи</a:t>
            </a:r>
            <a:endParaRPr lang="ru-RU" b="1" dirty="0" smtClean="0">
              <a:solidFill>
                <a:srgbClr val="FF0000"/>
              </a:solidFill>
            </a:endParaRPr>
          </a:p>
          <a:p>
            <a:r>
              <a:rPr lang="ru-RU" b="1" dirty="0" smtClean="0">
                <a:solidFill>
                  <a:srgbClr val="FF0000"/>
                </a:solidFill>
              </a:rPr>
              <a:t>В законодательстве отсутствует определение врачебной ошибки!</a:t>
            </a:r>
          </a:p>
          <a:p>
            <a:r>
              <a:rPr lang="ru-RU" b="1" dirty="0"/>
              <a:t>Н</a:t>
            </a:r>
            <a:r>
              <a:rPr lang="ru-RU" b="1" dirty="0" smtClean="0"/>
              <a:t>е </a:t>
            </a:r>
            <a:r>
              <a:rPr lang="ru-RU" b="1" dirty="0"/>
              <a:t>существует единого общепринятого определения врачебной </a:t>
            </a:r>
            <a:r>
              <a:rPr lang="ru-RU" b="1" dirty="0" smtClean="0"/>
              <a:t>ошибки</a:t>
            </a:r>
          </a:p>
          <a:p>
            <a:r>
              <a:rPr lang="ru-RU" b="1" dirty="0" smtClean="0"/>
              <a:t>Для определения врачебной ошибки необходимо отделить это понятие от других понятий, связанных с дефектами медицинской помощи </a:t>
            </a:r>
          </a:p>
          <a:p>
            <a:r>
              <a:rPr lang="ru-RU" b="1" dirty="0" smtClean="0"/>
              <a:t>В Уголовном кодексе закреплено понятие преступления, за совершение преступления предусмотрена уголовная ответственность</a:t>
            </a:r>
            <a:endParaRPr lang="ru-RU" b="1" dirty="0"/>
          </a:p>
        </p:txBody>
      </p:sp>
      <p:pic>
        <p:nvPicPr>
          <p:cNvPr id="6" name="Рисунок 5"/>
          <p:cNvPicPr>
            <a:picLocks noChangeAspect="1"/>
          </p:cNvPicPr>
          <p:nvPr/>
        </p:nvPicPr>
        <p:blipFill>
          <a:blip r:embed="rId2"/>
          <a:stretch>
            <a:fillRect/>
          </a:stretch>
        </p:blipFill>
        <p:spPr>
          <a:xfrm>
            <a:off x="5413110" y="1"/>
            <a:ext cx="3750589" cy="1600200"/>
          </a:xfrm>
          <a:prstGeom prst="rect">
            <a:avLst/>
          </a:prstGeom>
        </p:spPr>
      </p:pic>
    </p:spTree>
    <p:extLst>
      <p:ext uri="{BB962C8B-B14F-4D97-AF65-F5344CB8AC3E}">
        <p14:creationId xmlns:p14="http://schemas.microsoft.com/office/powerpoint/2010/main" val="10274406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816720" cy="1143000"/>
          </a:xfrm>
        </p:spPr>
        <p:txBody>
          <a:bodyPr/>
          <a:lstStyle/>
          <a:p>
            <a:pPr algn="ctr"/>
            <a:r>
              <a:rPr lang="ru-RU" b="1" dirty="0" smtClean="0"/>
              <a:t>Преступление </a:t>
            </a:r>
            <a:endParaRPr lang="ru-RU" b="1" dirty="0"/>
          </a:p>
        </p:txBody>
      </p:sp>
      <p:sp>
        <p:nvSpPr>
          <p:cNvPr id="3" name="Объект 2"/>
          <p:cNvSpPr>
            <a:spLocks noGrp="1"/>
          </p:cNvSpPr>
          <p:nvPr>
            <p:ph idx="1"/>
          </p:nvPr>
        </p:nvSpPr>
        <p:spPr>
          <a:xfrm>
            <a:off x="0" y="1600200"/>
            <a:ext cx="8532440" cy="5257800"/>
          </a:xfrm>
        </p:spPr>
        <p:txBody>
          <a:bodyPr/>
          <a:lstStyle/>
          <a:p>
            <a:r>
              <a:rPr lang="ru-RU" b="1" dirty="0"/>
              <a:t>Уголовный кодекс </a:t>
            </a:r>
            <a:r>
              <a:rPr lang="ru-RU" b="1" dirty="0" smtClean="0"/>
              <a:t>единственный источник уголовного права, состоит </a:t>
            </a:r>
            <a:r>
              <a:rPr lang="ru-RU" b="1" dirty="0"/>
              <a:t>из двух частей: Общая часть и Особенная часть</a:t>
            </a:r>
          </a:p>
          <a:p>
            <a:r>
              <a:rPr lang="ru-RU" b="1" dirty="0"/>
              <a:t>Общая часть включает общие принципы и понятия уголовного права</a:t>
            </a:r>
          </a:p>
          <a:p>
            <a:r>
              <a:rPr lang="ru-RU" b="1" dirty="0"/>
              <a:t>Особенная часть определяет конкретные преступления и наказание за их совершение</a:t>
            </a:r>
          </a:p>
          <a:p>
            <a:r>
              <a:rPr lang="ru-RU" b="1" dirty="0" smtClean="0">
                <a:solidFill>
                  <a:srgbClr val="FF0000"/>
                </a:solidFill>
              </a:rPr>
              <a:t>Преступление – это виновно совершенное общественно опасное деяние, запрещенное УК под угрозой наказания</a:t>
            </a:r>
          </a:p>
          <a:p>
            <a:r>
              <a:rPr lang="ru-RU" b="1" dirty="0" smtClean="0"/>
              <a:t>Виновным в преступлении признается лицо, совершившее деяние умышлено или по неосторожности</a:t>
            </a:r>
          </a:p>
          <a:p>
            <a:r>
              <a:rPr lang="ru-RU" b="1" dirty="0"/>
              <a:t>Деяние, </a:t>
            </a:r>
            <a:r>
              <a:rPr lang="ru-RU" b="1" dirty="0" smtClean="0"/>
              <a:t>совершенное </a:t>
            </a:r>
            <a:r>
              <a:rPr lang="ru-RU" b="1" dirty="0"/>
              <a:t>по неосторожности, признается преступлением лишь в случае, когда это специально предусмотрено соответствующей статьей </a:t>
            </a:r>
            <a:r>
              <a:rPr lang="ru-RU" b="1" dirty="0" smtClean="0"/>
              <a:t>Особенной части УК</a:t>
            </a:r>
          </a:p>
          <a:p>
            <a:endParaRPr lang="ru-RU" b="1" dirty="0" smtClean="0"/>
          </a:p>
          <a:p>
            <a:endParaRPr lang="ru-RU" b="1" dirty="0"/>
          </a:p>
        </p:txBody>
      </p:sp>
      <p:pic>
        <p:nvPicPr>
          <p:cNvPr id="6" name="Рисунок 5"/>
          <p:cNvPicPr>
            <a:picLocks noChangeAspect="1"/>
          </p:cNvPicPr>
          <p:nvPr/>
        </p:nvPicPr>
        <p:blipFill>
          <a:blip r:embed="rId2"/>
          <a:stretch>
            <a:fillRect/>
          </a:stretch>
        </p:blipFill>
        <p:spPr>
          <a:xfrm>
            <a:off x="5940152" y="0"/>
            <a:ext cx="2548349" cy="1694835"/>
          </a:xfrm>
          <a:prstGeom prst="rect">
            <a:avLst/>
          </a:prstGeom>
        </p:spPr>
      </p:pic>
    </p:spTree>
    <p:extLst>
      <p:ext uri="{BB962C8B-B14F-4D97-AF65-F5344CB8AC3E}">
        <p14:creationId xmlns:p14="http://schemas.microsoft.com/office/powerpoint/2010/main" val="14606968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620000" cy="922114"/>
          </a:xfrm>
        </p:spPr>
        <p:txBody>
          <a:bodyPr/>
          <a:lstStyle/>
          <a:p>
            <a:pPr algn="ctr"/>
            <a:r>
              <a:rPr lang="ru-RU" b="1" dirty="0" smtClean="0"/>
              <a:t>Преступление </a:t>
            </a:r>
            <a:endParaRPr lang="ru-RU" b="1" dirty="0"/>
          </a:p>
        </p:txBody>
      </p:sp>
      <p:sp>
        <p:nvSpPr>
          <p:cNvPr id="3" name="Текст 2"/>
          <p:cNvSpPr>
            <a:spLocks noGrp="1"/>
          </p:cNvSpPr>
          <p:nvPr>
            <p:ph type="body" idx="1"/>
          </p:nvPr>
        </p:nvSpPr>
        <p:spPr/>
        <p:txBody>
          <a:bodyPr/>
          <a:lstStyle/>
          <a:p>
            <a:r>
              <a:rPr lang="ru-RU" dirty="0" smtClean="0"/>
              <a:t>Преступление, совершенное умышлено </a:t>
            </a:r>
            <a:endParaRPr lang="ru-RU" dirty="0"/>
          </a:p>
        </p:txBody>
      </p:sp>
      <p:sp>
        <p:nvSpPr>
          <p:cNvPr id="4" name="Объект 3"/>
          <p:cNvSpPr>
            <a:spLocks noGrp="1"/>
          </p:cNvSpPr>
          <p:nvPr>
            <p:ph sz="half" idx="2"/>
          </p:nvPr>
        </p:nvSpPr>
        <p:spPr>
          <a:xfrm>
            <a:off x="0" y="2174874"/>
            <a:ext cx="4114800" cy="4683125"/>
          </a:xfrm>
        </p:spPr>
        <p:txBody>
          <a:bodyPr>
            <a:normAutofit fontScale="85000" lnSpcReduction="20000"/>
          </a:bodyPr>
          <a:lstStyle/>
          <a:p>
            <a:r>
              <a:rPr lang="ru-RU" b="1" u="sng" dirty="0" smtClean="0"/>
              <a:t>ПРЯМОЙ УМЫСЕЛ</a:t>
            </a:r>
            <a:r>
              <a:rPr lang="ru-RU" b="1" dirty="0" smtClean="0"/>
              <a:t>, </a:t>
            </a:r>
            <a:r>
              <a:rPr lang="ru-RU" b="1" dirty="0"/>
              <a:t>если лицо </a:t>
            </a:r>
            <a:r>
              <a:rPr lang="ru-RU" b="1" i="1" dirty="0"/>
              <a:t>осознавало</a:t>
            </a:r>
            <a:r>
              <a:rPr lang="ru-RU" b="1" dirty="0"/>
              <a:t> общественную опасность своих действий (бездействия), </a:t>
            </a:r>
            <a:r>
              <a:rPr lang="ru-RU" b="1" i="1" dirty="0"/>
              <a:t>предвидело</a:t>
            </a:r>
            <a:r>
              <a:rPr lang="ru-RU" b="1" dirty="0"/>
              <a:t> возможность или неизбежность наступления общественно опасных последствий и </a:t>
            </a:r>
            <a:r>
              <a:rPr lang="ru-RU" b="1" i="1" dirty="0"/>
              <a:t>желало </a:t>
            </a:r>
            <a:r>
              <a:rPr lang="ru-RU" b="1" dirty="0"/>
              <a:t>их </a:t>
            </a:r>
            <a:r>
              <a:rPr lang="ru-RU" b="1" dirty="0" smtClean="0"/>
              <a:t>наступления</a:t>
            </a:r>
          </a:p>
          <a:p>
            <a:r>
              <a:rPr lang="ru-RU" b="1" u="sng" dirty="0" smtClean="0"/>
              <a:t>КОСВЕННЫЙ УМЫСЕЛ</a:t>
            </a:r>
            <a:r>
              <a:rPr lang="ru-RU" b="1" dirty="0" smtClean="0"/>
              <a:t>, </a:t>
            </a:r>
            <a:r>
              <a:rPr lang="ru-RU" b="1" dirty="0"/>
              <a:t>если лицо </a:t>
            </a:r>
            <a:r>
              <a:rPr lang="ru-RU" b="1" i="1" dirty="0"/>
              <a:t>осознавало </a:t>
            </a:r>
            <a:r>
              <a:rPr lang="ru-RU" b="1" dirty="0"/>
              <a:t>общественную опасность своих действий (бездействия), </a:t>
            </a:r>
            <a:r>
              <a:rPr lang="ru-RU" b="1" i="1" dirty="0"/>
              <a:t>предвидело</a:t>
            </a:r>
            <a:r>
              <a:rPr lang="ru-RU" b="1" dirty="0"/>
              <a:t> возможность наступления общественно опасных последствий, </a:t>
            </a:r>
            <a:r>
              <a:rPr lang="ru-RU" b="1" i="1" dirty="0"/>
              <a:t>не желало, но сознательно допускало </a:t>
            </a:r>
            <a:r>
              <a:rPr lang="ru-RU" b="1" dirty="0"/>
              <a:t>эти последствия либо относилось к ним безразлично</a:t>
            </a:r>
          </a:p>
        </p:txBody>
      </p:sp>
      <p:sp>
        <p:nvSpPr>
          <p:cNvPr id="5" name="Текст 4"/>
          <p:cNvSpPr>
            <a:spLocks noGrp="1"/>
          </p:cNvSpPr>
          <p:nvPr>
            <p:ph type="body" sz="quarter" idx="3"/>
          </p:nvPr>
        </p:nvSpPr>
        <p:spPr/>
        <p:txBody>
          <a:bodyPr/>
          <a:lstStyle/>
          <a:p>
            <a:r>
              <a:rPr lang="ru-RU" dirty="0"/>
              <a:t>Преступление, совершенное </a:t>
            </a:r>
            <a:r>
              <a:rPr lang="ru-RU" dirty="0" smtClean="0"/>
              <a:t>по неосторожности</a:t>
            </a:r>
            <a:endParaRPr lang="ru-RU" dirty="0"/>
          </a:p>
        </p:txBody>
      </p:sp>
      <p:sp>
        <p:nvSpPr>
          <p:cNvPr id="6" name="Объект 5"/>
          <p:cNvSpPr>
            <a:spLocks noGrp="1"/>
          </p:cNvSpPr>
          <p:nvPr>
            <p:ph sz="quarter" idx="4"/>
          </p:nvPr>
        </p:nvSpPr>
        <p:spPr>
          <a:xfrm>
            <a:off x="4419600" y="2174875"/>
            <a:ext cx="4040832" cy="4683124"/>
          </a:xfrm>
        </p:spPr>
        <p:txBody>
          <a:bodyPr>
            <a:normAutofit fontScale="77500" lnSpcReduction="20000"/>
          </a:bodyPr>
          <a:lstStyle/>
          <a:p>
            <a:r>
              <a:rPr lang="ru-RU" b="1" u="sng" dirty="0" smtClean="0"/>
              <a:t>ЛЕГКОМЫСЛИЕ</a:t>
            </a:r>
            <a:r>
              <a:rPr lang="ru-RU" b="1" dirty="0" smtClean="0"/>
              <a:t>, </a:t>
            </a:r>
            <a:r>
              <a:rPr lang="ru-RU" b="1" dirty="0"/>
              <a:t>если лицо </a:t>
            </a:r>
            <a:r>
              <a:rPr lang="ru-RU" b="1" i="1" dirty="0"/>
              <a:t>предвидело</a:t>
            </a:r>
            <a:r>
              <a:rPr lang="ru-RU" b="1" dirty="0"/>
              <a:t> возможность наступления общественно опасных последствий своих действий (бездействия), но без достаточных к тому оснований </a:t>
            </a:r>
            <a:r>
              <a:rPr lang="ru-RU" b="1" i="1" dirty="0"/>
              <a:t>самонадеянно рассчитывало </a:t>
            </a:r>
            <a:r>
              <a:rPr lang="ru-RU" b="1" dirty="0"/>
              <a:t>на предотвращение этих </a:t>
            </a:r>
            <a:r>
              <a:rPr lang="ru-RU" b="1" dirty="0" smtClean="0"/>
              <a:t>последствий</a:t>
            </a:r>
          </a:p>
          <a:p>
            <a:r>
              <a:rPr lang="ru-RU" b="1" u="sng" dirty="0" smtClean="0">
                <a:solidFill>
                  <a:srgbClr val="FF0000"/>
                </a:solidFill>
              </a:rPr>
              <a:t>НЕБРЕЖНОСТЬ</a:t>
            </a:r>
            <a:r>
              <a:rPr lang="ru-RU" b="1" dirty="0" smtClean="0">
                <a:solidFill>
                  <a:srgbClr val="FF0000"/>
                </a:solidFill>
              </a:rPr>
              <a:t>, </a:t>
            </a:r>
            <a:r>
              <a:rPr lang="ru-RU" b="1" dirty="0">
                <a:solidFill>
                  <a:srgbClr val="FF0000"/>
                </a:solidFill>
              </a:rPr>
              <a:t>если лицо </a:t>
            </a:r>
            <a:r>
              <a:rPr lang="ru-RU" b="1" i="1" dirty="0">
                <a:solidFill>
                  <a:srgbClr val="FF0000"/>
                </a:solidFill>
              </a:rPr>
              <a:t>не предвидел</a:t>
            </a:r>
            <a:r>
              <a:rPr lang="ru-RU" b="1" dirty="0">
                <a:solidFill>
                  <a:srgbClr val="FF0000"/>
                </a:solidFill>
              </a:rPr>
              <a:t>о возможности наступления общественно опасных последствий своих действий (бездействия), хотя при необходимой внимательности и предусмотрительности </a:t>
            </a:r>
            <a:r>
              <a:rPr lang="ru-RU" b="1" i="1" dirty="0">
                <a:solidFill>
                  <a:srgbClr val="FF0000"/>
                </a:solidFill>
              </a:rPr>
              <a:t>должно было и могло предвидеть </a:t>
            </a:r>
            <a:r>
              <a:rPr lang="ru-RU" b="1" dirty="0">
                <a:solidFill>
                  <a:srgbClr val="FF0000"/>
                </a:solidFill>
              </a:rPr>
              <a:t>эти последствия</a:t>
            </a:r>
          </a:p>
        </p:txBody>
      </p:sp>
      <p:pic>
        <p:nvPicPr>
          <p:cNvPr id="9" name="Рисунок 8"/>
          <p:cNvPicPr>
            <a:picLocks noChangeAspect="1"/>
          </p:cNvPicPr>
          <p:nvPr/>
        </p:nvPicPr>
        <p:blipFill>
          <a:blip r:embed="rId2"/>
          <a:stretch>
            <a:fillRect/>
          </a:stretch>
        </p:blipFill>
        <p:spPr>
          <a:xfrm>
            <a:off x="6272535" y="0"/>
            <a:ext cx="2871465" cy="1609483"/>
          </a:xfrm>
          <a:prstGeom prst="rect">
            <a:avLst/>
          </a:prstGeom>
        </p:spPr>
      </p:pic>
    </p:spTree>
    <p:extLst>
      <p:ext uri="{BB962C8B-B14F-4D97-AF65-F5344CB8AC3E}">
        <p14:creationId xmlns:p14="http://schemas.microsoft.com/office/powerpoint/2010/main" val="37800782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t>Преступление </a:t>
            </a:r>
            <a:endParaRPr lang="ru-RU" b="1" dirty="0"/>
          </a:p>
        </p:txBody>
      </p:sp>
      <p:sp>
        <p:nvSpPr>
          <p:cNvPr id="3" name="Текст 2"/>
          <p:cNvSpPr>
            <a:spLocks noGrp="1"/>
          </p:cNvSpPr>
          <p:nvPr>
            <p:ph type="body" idx="1"/>
          </p:nvPr>
        </p:nvSpPr>
        <p:spPr/>
        <p:txBody>
          <a:bodyPr/>
          <a:lstStyle/>
          <a:p>
            <a:r>
              <a:rPr lang="ru-RU" dirty="0"/>
              <a:t>Преступление, совершенное умышлено </a:t>
            </a:r>
          </a:p>
        </p:txBody>
      </p:sp>
      <p:sp>
        <p:nvSpPr>
          <p:cNvPr id="4" name="Объект 3"/>
          <p:cNvSpPr>
            <a:spLocks noGrp="1"/>
          </p:cNvSpPr>
          <p:nvPr>
            <p:ph sz="half" idx="2"/>
          </p:nvPr>
        </p:nvSpPr>
        <p:spPr/>
        <p:txBody>
          <a:bodyPr>
            <a:normAutofit fontScale="70000" lnSpcReduction="20000"/>
          </a:bodyPr>
          <a:lstStyle/>
          <a:p>
            <a:r>
              <a:rPr lang="ru-RU" b="1" dirty="0"/>
              <a:t>Статья 120. Принуждение к изъятию органов или тканей человека для трансплантации</a:t>
            </a:r>
          </a:p>
          <a:p>
            <a:r>
              <a:rPr lang="ru-RU" b="1" dirty="0" smtClean="0"/>
              <a:t>Статья </a:t>
            </a:r>
            <a:r>
              <a:rPr lang="ru-RU" b="1" dirty="0"/>
              <a:t>123. Незаконное проведение искусственного прерывания беременности</a:t>
            </a:r>
          </a:p>
          <a:p>
            <a:r>
              <a:rPr lang="ru-RU" b="1" dirty="0"/>
              <a:t>Статья 124. Неоказание помощи </a:t>
            </a:r>
            <a:r>
              <a:rPr lang="ru-RU" b="1" dirty="0" smtClean="0"/>
              <a:t>больному</a:t>
            </a:r>
          </a:p>
          <a:p>
            <a:r>
              <a:rPr lang="ru-RU" b="1" dirty="0"/>
              <a:t>Статья 233. Незаконная выдача либо подделка рецептов или иных документов, дающих право на получение наркотических средств или психотропных </a:t>
            </a:r>
            <a:r>
              <a:rPr lang="ru-RU" b="1" dirty="0" smtClean="0"/>
              <a:t>веществ</a:t>
            </a:r>
          </a:p>
          <a:p>
            <a:r>
              <a:rPr lang="ru-RU" b="1" dirty="0"/>
              <a:t>Статья 137. Нарушение неприкосновенности частной </a:t>
            </a:r>
            <a:r>
              <a:rPr lang="ru-RU" b="1" dirty="0" smtClean="0"/>
              <a:t>жизни</a:t>
            </a:r>
          </a:p>
          <a:p>
            <a:endParaRPr lang="ru-RU" dirty="0"/>
          </a:p>
        </p:txBody>
      </p:sp>
      <p:sp>
        <p:nvSpPr>
          <p:cNvPr id="5" name="Текст 4"/>
          <p:cNvSpPr>
            <a:spLocks noGrp="1"/>
          </p:cNvSpPr>
          <p:nvPr>
            <p:ph type="body" sz="quarter" idx="3"/>
          </p:nvPr>
        </p:nvSpPr>
        <p:spPr/>
        <p:txBody>
          <a:bodyPr/>
          <a:lstStyle/>
          <a:p>
            <a:r>
              <a:rPr lang="ru-RU" dirty="0"/>
              <a:t>Преступление, совершенное по </a:t>
            </a:r>
            <a:r>
              <a:rPr lang="ru-RU" dirty="0" smtClean="0"/>
              <a:t>неосторожности</a:t>
            </a:r>
            <a:endParaRPr lang="ru-RU" dirty="0"/>
          </a:p>
        </p:txBody>
      </p:sp>
      <p:sp>
        <p:nvSpPr>
          <p:cNvPr id="6" name="Объект 5"/>
          <p:cNvSpPr>
            <a:spLocks noGrp="1"/>
          </p:cNvSpPr>
          <p:nvPr>
            <p:ph sz="quarter" idx="4"/>
          </p:nvPr>
        </p:nvSpPr>
        <p:spPr/>
        <p:txBody>
          <a:bodyPr/>
          <a:lstStyle/>
          <a:p>
            <a:r>
              <a:rPr lang="ru-RU" b="1" dirty="0">
                <a:solidFill>
                  <a:srgbClr val="FF0000"/>
                </a:solidFill>
              </a:rPr>
              <a:t>Статья 109. Причинение смерти по неосторожности</a:t>
            </a:r>
          </a:p>
          <a:p>
            <a:r>
              <a:rPr lang="ru-RU" b="1" dirty="0">
                <a:solidFill>
                  <a:srgbClr val="FF0000"/>
                </a:solidFill>
              </a:rPr>
              <a:t>Статья 118. Причинение тяжкого вреда здоровью по неосторожности</a:t>
            </a:r>
          </a:p>
          <a:p>
            <a:endParaRPr lang="ru-RU" dirty="0"/>
          </a:p>
        </p:txBody>
      </p:sp>
      <p:pic>
        <p:nvPicPr>
          <p:cNvPr id="7" name="Рисунок 6"/>
          <p:cNvPicPr>
            <a:picLocks noChangeAspect="1"/>
          </p:cNvPicPr>
          <p:nvPr/>
        </p:nvPicPr>
        <p:blipFill>
          <a:blip r:embed="rId2"/>
          <a:stretch>
            <a:fillRect/>
          </a:stretch>
        </p:blipFill>
        <p:spPr>
          <a:xfrm>
            <a:off x="6488310" y="4947915"/>
            <a:ext cx="1972122" cy="1910085"/>
          </a:xfrm>
          <a:prstGeom prst="rect">
            <a:avLst/>
          </a:prstGeom>
        </p:spPr>
      </p:pic>
    </p:spTree>
    <p:extLst>
      <p:ext uri="{BB962C8B-B14F-4D97-AF65-F5344CB8AC3E}">
        <p14:creationId xmlns:p14="http://schemas.microsoft.com/office/powerpoint/2010/main" val="21223236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74638"/>
            <a:ext cx="6768752" cy="1143000"/>
          </a:xfrm>
        </p:spPr>
        <p:txBody>
          <a:bodyPr/>
          <a:lstStyle/>
          <a:p>
            <a:pPr algn="ctr"/>
            <a:r>
              <a:rPr lang="ru-RU" sz="3600" b="1" dirty="0" smtClean="0">
                <a:solidFill>
                  <a:srgbClr val="FF0000"/>
                </a:solidFill>
              </a:rPr>
              <a:t>Врачебная ошибка или преступление?</a:t>
            </a:r>
            <a:endParaRPr lang="ru-RU" sz="3600" b="1" dirty="0">
              <a:solidFill>
                <a:srgbClr val="FF0000"/>
              </a:solidFill>
            </a:endParaRPr>
          </a:p>
        </p:txBody>
      </p:sp>
      <p:sp>
        <p:nvSpPr>
          <p:cNvPr id="3" name="Объект 2"/>
          <p:cNvSpPr>
            <a:spLocks noGrp="1"/>
          </p:cNvSpPr>
          <p:nvPr>
            <p:ph idx="1"/>
          </p:nvPr>
        </p:nvSpPr>
        <p:spPr>
          <a:xfrm>
            <a:off x="457200" y="1988840"/>
            <a:ext cx="7620000" cy="4411960"/>
          </a:xfrm>
        </p:spPr>
        <p:txBody>
          <a:bodyPr>
            <a:normAutofit fontScale="85000" lnSpcReduction="20000"/>
          </a:bodyPr>
          <a:lstStyle/>
          <a:p>
            <a:pPr marL="114300" indent="0" algn="just">
              <a:buNone/>
            </a:pPr>
            <a:r>
              <a:rPr lang="ru-RU" b="1" dirty="0"/>
              <a:t>Известный профессор акушерства и гинекологии (руководитель кафедры Петербургской Медико-хирургической академии) </a:t>
            </a:r>
            <a:r>
              <a:rPr lang="ru-RU" b="1" dirty="0" err="1"/>
              <a:t>А.Я.Крассовский</a:t>
            </a:r>
            <a:r>
              <a:rPr lang="ru-RU" b="1" dirty="0"/>
              <a:t> оперировал молодую женщину с гигантской кистой яичника. Через 40 часов после операции пациентка умерла. На вскрытии выяснилось, что врач оставил в брюшной полости тампон из губки. </a:t>
            </a:r>
            <a:r>
              <a:rPr lang="ru-RU" b="1" dirty="0" err="1"/>
              <a:t>А.Я.Крассовский</a:t>
            </a:r>
            <a:r>
              <a:rPr lang="ru-RU" b="1" dirty="0"/>
              <a:t> детально описал этот случай в популярном врачебном журнале «Медицинский вестник» (№1, 1870), методично обсуждая вопросы: «1. Когда и как попала губка в брюшную полость? 2. Были ли приняты надлежащие предосторожности для того, чтобы все губки были вовремя удалены из брюшной полости? 3. Насколько губка могла быть причиной несчастного исхода операции? 4. Какие меры должны быть приняты для </a:t>
            </a:r>
            <a:r>
              <a:rPr lang="ru-RU" b="1" dirty="0" err="1"/>
              <a:t>избежания</a:t>
            </a:r>
            <a:r>
              <a:rPr lang="ru-RU" b="1" dirty="0"/>
              <a:t> подобных случаев на будущее время?» В заключение врач-ученый рекомендует пересчитывать губки до и после начала операции, а также снабжать их длинными тесемками</a:t>
            </a:r>
            <a:r>
              <a:rPr lang="ru-RU" b="1" dirty="0" smtClean="0"/>
              <a:t>.</a:t>
            </a:r>
          </a:p>
          <a:p>
            <a:pPr marL="114300" indent="0" algn="just">
              <a:buNone/>
            </a:pPr>
            <a:r>
              <a:rPr lang="ru-RU" b="1" dirty="0" smtClean="0">
                <a:solidFill>
                  <a:srgbClr val="FF0000"/>
                </a:solidFill>
              </a:rPr>
              <a:t>В 19 веке этот случай можно было назвать врачебной ошибкой, но в современных </a:t>
            </a:r>
            <a:r>
              <a:rPr lang="ru-RU" b="1" dirty="0">
                <a:solidFill>
                  <a:srgbClr val="FF0000"/>
                </a:solidFill>
              </a:rPr>
              <a:t>у</a:t>
            </a:r>
            <a:r>
              <a:rPr lang="ru-RU" b="1" dirty="0" smtClean="0">
                <a:solidFill>
                  <a:srgbClr val="FF0000"/>
                </a:solidFill>
              </a:rPr>
              <a:t>словиях это преступление!</a:t>
            </a:r>
            <a:endParaRPr lang="ru-RU" b="1" dirty="0">
              <a:solidFill>
                <a:srgbClr val="FF0000"/>
              </a:solidFill>
            </a:endParaRPr>
          </a:p>
        </p:txBody>
      </p:sp>
      <p:pic>
        <p:nvPicPr>
          <p:cNvPr id="4" name="Рисунок 3"/>
          <p:cNvPicPr>
            <a:picLocks noChangeAspect="1"/>
          </p:cNvPicPr>
          <p:nvPr/>
        </p:nvPicPr>
        <p:blipFill>
          <a:blip r:embed="rId2"/>
          <a:stretch>
            <a:fillRect/>
          </a:stretch>
        </p:blipFill>
        <p:spPr>
          <a:xfrm>
            <a:off x="6444208" y="0"/>
            <a:ext cx="2699792" cy="2022207"/>
          </a:xfrm>
          <a:prstGeom prst="rect">
            <a:avLst/>
          </a:prstGeom>
        </p:spPr>
      </p:pic>
    </p:spTree>
    <p:extLst>
      <p:ext uri="{BB962C8B-B14F-4D97-AF65-F5344CB8AC3E}">
        <p14:creationId xmlns:p14="http://schemas.microsoft.com/office/powerpoint/2010/main" val="13684234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t>Преступление </a:t>
            </a:r>
            <a:endParaRPr lang="ru-RU" b="1" dirty="0"/>
          </a:p>
        </p:txBody>
      </p:sp>
      <p:sp>
        <p:nvSpPr>
          <p:cNvPr id="3" name="Объект 2"/>
          <p:cNvSpPr>
            <a:spLocks noGrp="1"/>
          </p:cNvSpPr>
          <p:nvPr>
            <p:ph idx="1"/>
          </p:nvPr>
        </p:nvSpPr>
        <p:spPr/>
        <p:txBody>
          <a:bodyPr>
            <a:normAutofit fontScale="85000" lnSpcReduction="10000"/>
          </a:bodyPr>
          <a:lstStyle/>
          <a:p>
            <a:pPr marL="114300" indent="0">
              <a:buNone/>
            </a:pPr>
            <a:r>
              <a:rPr lang="ru-RU" sz="2400" b="1" dirty="0"/>
              <a:t>В</a:t>
            </a:r>
            <a:r>
              <a:rPr lang="ru-RU" sz="2400" b="1" dirty="0" smtClean="0"/>
              <a:t> ночь с 30 на 31 декабря 2006 года в реанимационное отделение Краснодарской детской инфекционной больницы была госпитализирована двухмесячная девочка с диагнозом коклюш. При постановке капельницы </a:t>
            </a:r>
            <a:r>
              <a:rPr lang="ru-RU" sz="2400" b="1" dirty="0"/>
              <a:t>на правую </a:t>
            </a:r>
            <a:r>
              <a:rPr lang="ru-RU" sz="2400" b="1" dirty="0" smtClean="0"/>
              <a:t>руку игла </a:t>
            </a:r>
            <a:r>
              <a:rPr lang="ru-RU" sz="2400" b="1" dirty="0"/>
              <a:t>прошла через вену и проткнула артерию, в которой при вводе лекарства образовался </a:t>
            </a:r>
            <a:r>
              <a:rPr lang="ru-RU" sz="2400" b="1" dirty="0" smtClean="0"/>
              <a:t>тромб. </a:t>
            </a:r>
            <a:r>
              <a:rPr lang="ru-RU" sz="2400" b="1" dirty="0"/>
              <a:t>Родителям ребенка о возникшем после неудачной катетеризации осложнении и о его возможных последствиях врачи не сочли нужным сообщить. Помогла бы срочная операция, но ее не стали делать. Трезво оценить всю тяжесть ситуации они смогли только 2 января, когда пальцы руки у младенца начали чернеть вследствие гангрены</a:t>
            </a:r>
            <a:r>
              <a:rPr lang="ru-RU" sz="2400" b="1" dirty="0" smtClean="0"/>
              <a:t>.</a:t>
            </a:r>
            <a:r>
              <a:rPr lang="ru-RU" sz="2400" b="1" dirty="0"/>
              <a:t> 2 января с диагнозом "глубокий тромбоз плечевой артерии правой руки" девочку перевезли в краевую детскую больницу. Врачи пытались спасти хотя бы часть конечности, но время было безнадежно упущено</a:t>
            </a:r>
            <a:r>
              <a:rPr lang="ru-RU" sz="2400" b="1" dirty="0" smtClean="0"/>
              <a:t>.</a:t>
            </a:r>
            <a:r>
              <a:rPr lang="ru-RU" sz="2400" b="1" dirty="0"/>
              <a:t> В результате руку удалили целиком вместе с плечевым </a:t>
            </a:r>
            <a:r>
              <a:rPr lang="ru-RU" sz="2400" b="1" dirty="0" smtClean="0"/>
              <a:t>суставом</a:t>
            </a:r>
            <a:r>
              <a:rPr lang="ru-RU" sz="2400" b="1" dirty="0"/>
              <a:t>.</a:t>
            </a:r>
            <a:r>
              <a:rPr lang="ru-RU" dirty="0"/>
              <a:t/>
            </a:r>
            <a:br>
              <a:rPr lang="ru-RU" dirty="0"/>
            </a:br>
            <a:endParaRPr lang="ru-RU" dirty="0"/>
          </a:p>
        </p:txBody>
      </p:sp>
      <p:pic>
        <p:nvPicPr>
          <p:cNvPr id="4" name="Рисунок 3"/>
          <p:cNvPicPr>
            <a:picLocks noChangeAspect="1"/>
          </p:cNvPicPr>
          <p:nvPr/>
        </p:nvPicPr>
        <p:blipFill>
          <a:blip r:embed="rId2"/>
          <a:stretch>
            <a:fillRect/>
          </a:stretch>
        </p:blipFill>
        <p:spPr>
          <a:xfrm>
            <a:off x="7369095" y="22366"/>
            <a:ext cx="1774905" cy="1325562"/>
          </a:xfrm>
          <a:prstGeom prst="rect">
            <a:avLst/>
          </a:prstGeom>
        </p:spPr>
      </p:pic>
    </p:spTree>
    <p:extLst>
      <p:ext uri="{BB962C8B-B14F-4D97-AF65-F5344CB8AC3E}">
        <p14:creationId xmlns:p14="http://schemas.microsoft.com/office/powerpoint/2010/main" val="22463459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6995120" cy="1143000"/>
          </a:xfrm>
        </p:spPr>
        <p:txBody>
          <a:bodyPr/>
          <a:lstStyle/>
          <a:p>
            <a:pPr algn="ctr"/>
            <a:r>
              <a:rPr lang="ru-RU" b="1" dirty="0" smtClean="0"/>
              <a:t>Определение врачебной ошибки</a:t>
            </a:r>
            <a:endParaRPr lang="ru-RU" b="1" dirty="0"/>
          </a:p>
        </p:txBody>
      </p:sp>
      <p:sp>
        <p:nvSpPr>
          <p:cNvPr id="3" name="Объект 2"/>
          <p:cNvSpPr>
            <a:spLocks noGrp="1"/>
          </p:cNvSpPr>
          <p:nvPr>
            <p:ph idx="1"/>
          </p:nvPr>
        </p:nvSpPr>
        <p:spPr>
          <a:xfrm>
            <a:off x="457200" y="1700808"/>
            <a:ext cx="7620000" cy="4699992"/>
          </a:xfrm>
        </p:spPr>
        <p:txBody>
          <a:bodyPr/>
          <a:lstStyle/>
          <a:p>
            <a:r>
              <a:rPr lang="ru-RU" b="1" dirty="0"/>
              <a:t>Одним из самых распространенных </a:t>
            </a:r>
            <a:r>
              <a:rPr lang="ru-RU" b="1" dirty="0" smtClean="0"/>
              <a:t>определений врачебной ошибки, </a:t>
            </a:r>
            <a:r>
              <a:rPr lang="ru-RU" b="1" dirty="0"/>
              <a:t>принадлежит Ипполиту Васильевичу Давыдовскому (советский патологоанатом, Академик АМН СССР, заслуженный деятель науки РСФСР): </a:t>
            </a:r>
            <a:endParaRPr lang="ru-RU" b="1" dirty="0" smtClean="0"/>
          </a:p>
          <a:p>
            <a:r>
              <a:rPr lang="ru-RU" b="1" u="sng" dirty="0" smtClean="0"/>
              <a:t>«</a:t>
            </a:r>
            <a:r>
              <a:rPr lang="ru-RU" b="1" u="sng" dirty="0"/>
              <a:t>Врачебная ошибка - следствие добросовестного заблуждения врача при выполнении им профессиональных обязанностей. Главное отличие ошибки от других дефектов врачебной деятельности - исключение умышленных преступных действий - небрежности, халатности, а также невежества</a:t>
            </a:r>
            <a:r>
              <a:rPr lang="ru-RU" b="1" u="sng" dirty="0" smtClean="0"/>
              <a:t>»</a:t>
            </a:r>
          </a:p>
          <a:p>
            <a:r>
              <a:rPr lang="ru-RU" b="1" dirty="0" smtClean="0"/>
              <a:t>Таким образом, </a:t>
            </a:r>
            <a:r>
              <a:rPr lang="ru-RU" b="1" dirty="0" err="1" smtClean="0"/>
              <a:t>И.В.Давыдовский</a:t>
            </a:r>
            <a:r>
              <a:rPr lang="ru-RU" b="1" dirty="0" smtClean="0"/>
              <a:t> исключил преступность деяния и отделил врачебную ошибку от преступления</a:t>
            </a:r>
            <a:endParaRPr lang="ru-RU" b="1" dirty="0"/>
          </a:p>
        </p:txBody>
      </p:sp>
      <p:pic>
        <p:nvPicPr>
          <p:cNvPr id="6" name="Рисунок 5"/>
          <p:cNvPicPr>
            <a:picLocks noChangeAspect="1"/>
          </p:cNvPicPr>
          <p:nvPr/>
        </p:nvPicPr>
        <p:blipFill>
          <a:blip r:embed="rId2"/>
          <a:stretch>
            <a:fillRect/>
          </a:stretch>
        </p:blipFill>
        <p:spPr>
          <a:xfrm>
            <a:off x="7452320" y="0"/>
            <a:ext cx="1691680" cy="2089225"/>
          </a:xfrm>
          <a:prstGeom prst="rect">
            <a:avLst/>
          </a:prstGeom>
        </p:spPr>
      </p:pic>
    </p:spTree>
    <p:extLst>
      <p:ext uri="{BB962C8B-B14F-4D97-AF65-F5344CB8AC3E}">
        <p14:creationId xmlns:p14="http://schemas.microsoft.com/office/powerpoint/2010/main" val="3657279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620000" cy="3946450"/>
          </a:xfrm>
        </p:spPr>
        <p:txBody>
          <a:bodyPr/>
          <a:lstStyle/>
          <a:p>
            <a:r>
              <a:rPr lang="ru-RU" b="1" dirty="0" smtClean="0"/>
              <a:t>Вопрос 1. </a:t>
            </a:r>
            <a:br>
              <a:rPr lang="ru-RU" b="1" dirty="0" smtClean="0"/>
            </a:br>
            <a:r>
              <a:rPr lang="ru-RU" b="1" dirty="0" smtClean="0"/>
              <a:t>Медицинское </a:t>
            </a:r>
            <a:r>
              <a:rPr lang="ru-RU" b="1" dirty="0"/>
              <a:t>сообщество и общество. </a:t>
            </a:r>
            <a:r>
              <a:rPr lang="ru-RU" b="1" dirty="0" smtClean="0"/>
              <a:t>Права </a:t>
            </a:r>
            <a:r>
              <a:rPr lang="ru-RU" b="1" dirty="0"/>
              <a:t>и</a:t>
            </a:r>
            <a:r>
              <a:rPr lang="ru-RU" b="1" dirty="0" smtClean="0"/>
              <a:t> </a:t>
            </a:r>
            <a:r>
              <a:rPr lang="ru-RU" b="1" dirty="0"/>
              <a:t>обязанности </a:t>
            </a:r>
            <a:r>
              <a:rPr lang="ru-RU" b="1" dirty="0" smtClean="0"/>
              <a:t>врача. </a:t>
            </a:r>
            <a:r>
              <a:rPr lang="ru-RU" b="1" dirty="0"/>
              <a:t>Медицинские </a:t>
            </a:r>
            <a:r>
              <a:rPr lang="ru-RU" b="1" dirty="0" smtClean="0"/>
              <a:t>ассоциации</a:t>
            </a:r>
            <a:endParaRPr lang="ru-RU" b="1" dirty="0"/>
          </a:p>
        </p:txBody>
      </p:sp>
      <p:pic>
        <p:nvPicPr>
          <p:cNvPr id="3" name="Рисунок 2"/>
          <p:cNvPicPr>
            <a:picLocks noChangeAspect="1"/>
          </p:cNvPicPr>
          <p:nvPr/>
        </p:nvPicPr>
        <p:blipFill>
          <a:blip r:embed="rId2"/>
          <a:stretch>
            <a:fillRect/>
          </a:stretch>
        </p:blipFill>
        <p:spPr>
          <a:xfrm>
            <a:off x="4572000" y="4271432"/>
            <a:ext cx="3882278" cy="2586568"/>
          </a:xfrm>
          <a:prstGeom prst="rect">
            <a:avLst/>
          </a:prstGeom>
        </p:spPr>
      </p:pic>
    </p:spTree>
    <p:extLst>
      <p:ext uri="{BB962C8B-B14F-4D97-AF65-F5344CB8AC3E}">
        <p14:creationId xmlns:p14="http://schemas.microsoft.com/office/powerpoint/2010/main" val="22988723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915000" cy="1143000"/>
          </a:xfrm>
        </p:spPr>
        <p:txBody>
          <a:bodyPr/>
          <a:lstStyle/>
          <a:p>
            <a:pPr algn="ctr"/>
            <a:r>
              <a:rPr lang="ru-RU" sz="4000" b="1" dirty="0" smtClean="0"/>
              <a:t>Причины врачебных ошибок</a:t>
            </a:r>
            <a:endParaRPr lang="ru-RU" sz="4000" b="1" dirty="0"/>
          </a:p>
        </p:txBody>
      </p:sp>
      <p:sp>
        <p:nvSpPr>
          <p:cNvPr id="3" name="Текст 2"/>
          <p:cNvSpPr>
            <a:spLocks noGrp="1"/>
          </p:cNvSpPr>
          <p:nvPr>
            <p:ph type="body" idx="1"/>
          </p:nvPr>
        </p:nvSpPr>
        <p:spPr/>
        <p:txBody>
          <a:bodyPr/>
          <a:lstStyle/>
          <a:p>
            <a:r>
              <a:rPr lang="ru-RU" dirty="0" smtClean="0"/>
              <a:t>Объективные причины</a:t>
            </a:r>
            <a:endParaRPr lang="ru-RU" dirty="0"/>
          </a:p>
        </p:txBody>
      </p:sp>
      <p:sp>
        <p:nvSpPr>
          <p:cNvPr id="4" name="Объект 3"/>
          <p:cNvSpPr>
            <a:spLocks noGrp="1"/>
          </p:cNvSpPr>
          <p:nvPr>
            <p:ph sz="half" idx="2"/>
          </p:nvPr>
        </p:nvSpPr>
        <p:spPr/>
        <p:txBody>
          <a:bodyPr>
            <a:normAutofit fontScale="92500" lnSpcReduction="20000"/>
          </a:bodyPr>
          <a:lstStyle/>
          <a:p>
            <a:r>
              <a:rPr lang="ru-RU" b="1" dirty="0" smtClean="0"/>
              <a:t>Несовершенство медицинской науки</a:t>
            </a:r>
          </a:p>
          <a:p>
            <a:r>
              <a:rPr lang="ru-RU" b="1" dirty="0" smtClean="0"/>
              <a:t>Отсутствие технических возможностей</a:t>
            </a:r>
          </a:p>
          <a:p>
            <a:r>
              <a:rPr lang="ru-RU" b="1" dirty="0" smtClean="0"/>
              <a:t>Редкость или новизна заболевания</a:t>
            </a:r>
          </a:p>
          <a:p>
            <a:r>
              <a:rPr lang="ru-RU" b="1" dirty="0"/>
              <a:t>Атипичное или аномальное развитие </a:t>
            </a:r>
            <a:r>
              <a:rPr lang="ru-RU" b="1" dirty="0" smtClean="0"/>
              <a:t>болезни</a:t>
            </a:r>
          </a:p>
          <a:p>
            <a:r>
              <a:rPr lang="ru-RU" b="1" dirty="0" smtClean="0"/>
              <a:t>Схожесть симптомов заболеваний</a:t>
            </a:r>
          </a:p>
          <a:p>
            <a:r>
              <a:rPr lang="ru-RU" b="1" dirty="0" smtClean="0"/>
              <a:t>Наличие сопутствующих заболеваний</a:t>
            </a:r>
            <a:endParaRPr lang="ru-RU" b="1" dirty="0"/>
          </a:p>
        </p:txBody>
      </p:sp>
      <p:sp>
        <p:nvSpPr>
          <p:cNvPr id="5" name="Текст 4"/>
          <p:cNvSpPr>
            <a:spLocks noGrp="1"/>
          </p:cNvSpPr>
          <p:nvPr>
            <p:ph type="body" sz="quarter" idx="3"/>
          </p:nvPr>
        </p:nvSpPr>
        <p:spPr/>
        <p:txBody>
          <a:bodyPr/>
          <a:lstStyle/>
          <a:p>
            <a:r>
              <a:rPr lang="ru-RU" dirty="0" smtClean="0"/>
              <a:t>Субъективные причины</a:t>
            </a:r>
            <a:endParaRPr lang="ru-RU" dirty="0"/>
          </a:p>
        </p:txBody>
      </p:sp>
      <p:sp>
        <p:nvSpPr>
          <p:cNvPr id="6" name="Объект 5"/>
          <p:cNvSpPr>
            <a:spLocks noGrp="1"/>
          </p:cNvSpPr>
          <p:nvPr>
            <p:ph sz="quarter" idx="4"/>
          </p:nvPr>
        </p:nvSpPr>
        <p:spPr/>
        <p:txBody>
          <a:bodyPr/>
          <a:lstStyle/>
          <a:p>
            <a:r>
              <a:rPr lang="ru-RU" b="1" dirty="0"/>
              <a:t>Отсутствие достаточного опыта врача </a:t>
            </a:r>
            <a:endParaRPr lang="ru-RU" b="1" dirty="0" smtClean="0"/>
          </a:p>
          <a:p>
            <a:r>
              <a:rPr lang="ru-RU" b="1" dirty="0" smtClean="0"/>
              <a:t>Самоуверенность врача</a:t>
            </a:r>
          </a:p>
          <a:p>
            <a:r>
              <a:rPr lang="ru-RU" b="1" dirty="0" smtClean="0"/>
              <a:t>Недостаточная компетентность врача</a:t>
            </a:r>
          </a:p>
          <a:p>
            <a:r>
              <a:rPr lang="ru-RU" b="1" dirty="0" smtClean="0"/>
              <a:t>Сокрытие информации пациентом</a:t>
            </a:r>
            <a:endParaRPr lang="ru-RU" b="1" dirty="0"/>
          </a:p>
        </p:txBody>
      </p:sp>
      <p:pic>
        <p:nvPicPr>
          <p:cNvPr id="7" name="Рисунок 6"/>
          <p:cNvPicPr>
            <a:picLocks noChangeAspect="1"/>
          </p:cNvPicPr>
          <p:nvPr/>
        </p:nvPicPr>
        <p:blipFill>
          <a:blip r:embed="rId2"/>
          <a:stretch>
            <a:fillRect/>
          </a:stretch>
        </p:blipFill>
        <p:spPr>
          <a:xfrm>
            <a:off x="6445286" y="0"/>
            <a:ext cx="2698714" cy="1844824"/>
          </a:xfrm>
          <a:prstGeom prst="rect">
            <a:avLst/>
          </a:prstGeom>
        </p:spPr>
      </p:pic>
    </p:spTree>
    <p:extLst>
      <p:ext uri="{BB962C8B-B14F-4D97-AF65-F5344CB8AC3E}">
        <p14:creationId xmlns:p14="http://schemas.microsoft.com/office/powerpoint/2010/main" val="8670764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620000" cy="4954562"/>
          </a:xfrm>
        </p:spPr>
        <p:txBody>
          <a:bodyPr/>
          <a:lstStyle/>
          <a:p>
            <a:r>
              <a:rPr lang="ru-RU" b="1" dirty="0" smtClean="0"/>
              <a:t>Вопрос 3.</a:t>
            </a:r>
            <a:br>
              <a:rPr lang="ru-RU" b="1" dirty="0" smtClean="0"/>
            </a:br>
            <a:r>
              <a:rPr lang="ru-RU" b="1" dirty="0" smtClean="0"/>
              <a:t>Права </a:t>
            </a:r>
            <a:r>
              <a:rPr lang="ru-RU" b="1" dirty="0"/>
              <a:t>пациента, как элемент концепции прав и свобод человека. </a:t>
            </a:r>
            <a:r>
              <a:rPr lang="ru-RU" b="1" dirty="0" smtClean="0"/>
              <a:t/>
            </a:r>
            <a:br>
              <a:rPr lang="ru-RU" b="1" dirty="0" smtClean="0"/>
            </a:br>
            <a:r>
              <a:rPr lang="ru-RU" b="1" dirty="0" smtClean="0"/>
              <a:t>Права </a:t>
            </a:r>
            <a:r>
              <a:rPr lang="ru-RU" b="1" dirty="0"/>
              <a:t>пациента в законодательстве РФ </a:t>
            </a:r>
            <a:br>
              <a:rPr lang="ru-RU" b="1" dirty="0"/>
            </a:br>
            <a:endParaRPr lang="ru-RU" dirty="0"/>
          </a:p>
        </p:txBody>
      </p:sp>
      <p:pic>
        <p:nvPicPr>
          <p:cNvPr id="3" name="Рисунок 2"/>
          <p:cNvPicPr>
            <a:picLocks noChangeAspect="1"/>
          </p:cNvPicPr>
          <p:nvPr/>
        </p:nvPicPr>
        <p:blipFill>
          <a:blip r:embed="rId2"/>
          <a:stretch>
            <a:fillRect/>
          </a:stretch>
        </p:blipFill>
        <p:spPr>
          <a:xfrm>
            <a:off x="5220072" y="4578244"/>
            <a:ext cx="3292624" cy="2279756"/>
          </a:xfrm>
          <a:prstGeom prst="rect">
            <a:avLst/>
          </a:prstGeom>
        </p:spPr>
      </p:pic>
    </p:spTree>
    <p:extLst>
      <p:ext uri="{BB962C8B-B14F-4D97-AF65-F5344CB8AC3E}">
        <p14:creationId xmlns:p14="http://schemas.microsoft.com/office/powerpoint/2010/main" val="28692771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6779096" cy="1143000"/>
          </a:xfrm>
        </p:spPr>
        <p:txBody>
          <a:bodyPr/>
          <a:lstStyle/>
          <a:p>
            <a:pPr algn="ctr"/>
            <a:r>
              <a:rPr lang="ru-RU" sz="4000" b="1" dirty="0" smtClean="0"/>
              <a:t>Концепция прав и свобод человека</a:t>
            </a:r>
            <a:endParaRPr lang="ru-RU" sz="4000" b="1" dirty="0"/>
          </a:p>
        </p:txBody>
      </p:sp>
      <p:sp>
        <p:nvSpPr>
          <p:cNvPr id="3" name="Объект 2"/>
          <p:cNvSpPr>
            <a:spLocks noGrp="1"/>
          </p:cNvSpPr>
          <p:nvPr>
            <p:ph idx="1"/>
          </p:nvPr>
        </p:nvSpPr>
        <p:spPr/>
        <p:txBody>
          <a:bodyPr>
            <a:normAutofit/>
          </a:bodyPr>
          <a:lstStyle/>
          <a:p>
            <a:r>
              <a:rPr lang="ru-RU" b="1" dirty="0" smtClean="0"/>
              <a:t>По итогам второй мировой войны произошло признание </a:t>
            </a:r>
            <a:r>
              <a:rPr lang="ru-RU" b="1" dirty="0"/>
              <a:t>всеми государствами необходимости гарантированного обеспечения прав и свобод человека, которое </a:t>
            </a:r>
            <a:r>
              <a:rPr lang="ru-RU" b="1" dirty="0" smtClean="0"/>
              <a:t>было закреплено </a:t>
            </a:r>
            <a:r>
              <a:rPr lang="ru-RU" b="1" dirty="0"/>
              <a:t>в Уставе  </a:t>
            </a:r>
            <a:r>
              <a:rPr lang="ru-RU" b="1" dirty="0" smtClean="0"/>
              <a:t>ООН</a:t>
            </a:r>
          </a:p>
          <a:p>
            <a:r>
              <a:rPr lang="ru-RU" b="1" dirty="0" smtClean="0"/>
              <a:t>Основой </a:t>
            </a:r>
            <a:r>
              <a:rPr lang="ru-RU" b="1" dirty="0"/>
              <a:t>концепции прав и свобод человека  является признание приоритета интересов личности над интересами общества и </a:t>
            </a:r>
            <a:r>
              <a:rPr lang="ru-RU" b="1" dirty="0" smtClean="0"/>
              <a:t>государства</a:t>
            </a:r>
          </a:p>
          <a:p>
            <a:r>
              <a:rPr lang="ru-RU" b="1" dirty="0"/>
              <a:t>1948 год «Всеобщая декларация прав человека» - ООН приняла базовый документ, в котором декларированы основные прав и свободы </a:t>
            </a:r>
            <a:r>
              <a:rPr lang="ru-RU" b="1" dirty="0" smtClean="0"/>
              <a:t>человека</a:t>
            </a:r>
          </a:p>
          <a:p>
            <a:r>
              <a:rPr lang="ru-RU" b="1" u="sng" dirty="0" smtClean="0"/>
              <a:t>Права </a:t>
            </a:r>
            <a:r>
              <a:rPr lang="ru-RU" b="1" u="sng" dirty="0"/>
              <a:t>человека - система  экономических, социальных, политических и юридических  норм и гарантий, направленных на обеспечение интересов </a:t>
            </a:r>
            <a:r>
              <a:rPr lang="ru-RU" b="1" u="sng" dirty="0" smtClean="0"/>
              <a:t>личности</a:t>
            </a:r>
          </a:p>
          <a:p>
            <a:endParaRPr lang="ru-RU" dirty="0"/>
          </a:p>
        </p:txBody>
      </p:sp>
      <p:pic>
        <p:nvPicPr>
          <p:cNvPr id="4" name="Рисунок 3"/>
          <p:cNvPicPr>
            <a:picLocks noChangeAspect="1"/>
          </p:cNvPicPr>
          <p:nvPr/>
        </p:nvPicPr>
        <p:blipFill>
          <a:blip r:embed="rId2"/>
          <a:stretch>
            <a:fillRect/>
          </a:stretch>
        </p:blipFill>
        <p:spPr>
          <a:xfrm>
            <a:off x="7443192" y="0"/>
            <a:ext cx="1700808" cy="1700808"/>
          </a:xfrm>
          <a:prstGeom prst="rect">
            <a:avLst/>
          </a:prstGeom>
        </p:spPr>
      </p:pic>
    </p:spTree>
    <p:extLst>
      <p:ext uri="{BB962C8B-B14F-4D97-AF65-F5344CB8AC3E}">
        <p14:creationId xmlns:p14="http://schemas.microsoft.com/office/powerpoint/2010/main" val="10296064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Право на охрану здоровья</a:t>
            </a:r>
          </a:p>
        </p:txBody>
      </p:sp>
      <p:sp>
        <p:nvSpPr>
          <p:cNvPr id="3" name="Объект 2"/>
          <p:cNvSpPr>
            <a:spLocks noGrp="1"/>
          </p:cNvSpPr>
          <p:nvPr>
            <p:ph idx="1"/>
          </p:nvPr>
        </p:nvSpPr>
        <p:spPr/>
        <p:txBody>
          <a:bodyPr/>
          <a:lstStyle/>
          <a:p>
            <a:r>
              <a:rPr lang="ru-RU" b="1" dirty="0" smtClean="0"/>
              <a:t>Статья 25 </a:t>
            </a:r>
            <a:r>
              <a:rPr lang="ru-RU" b="1" dirty="0"/>
              <a:t>«</a:t>
            </a:r>
            <a:r>
              <a:rPr lang="ru-RU" b="1" dirty="0" smtClean="0"/>
              <a:t>Всеобщей декларации </a:t>
            </a:r>
            <a:r>
              <a:rPr lang="ru-RU" b="1" dirty="0"/>
              <a:t>прав человека</a:t>
            </a:r>
            <a:r>
              <a:rPr lang="ru-RU" b="1" dirty="0" smtClean="0"/>
              <a:t>»: </a:t>
            </a:r>
            <a:r>
              <a:rPr lang="ru-RU" b="1" dirty="0"/>
              <a:t>«Каждый человек имеет право на такой жизненный уровень, включая питание, одежду, жилище, медицинский уход и требуемое социальное обслуживание, который необходим для поддержания здоровья и благополучия его самого и его семьи</a:t>
            </a:r>
            <a:r>
              <a:rPr lang="ru-RU" b="1" dirty="0" smtClean="0"/>
              <a:t>»</a:t>
            </a:r>
          </a:p>
          <a:p>
            <a:r>
              <a:rPr lang="ru-RU" b="1" dirty="0"/>
              <a:t>Право на охрану здоровья не означает, что </a:t>
            </a:r>
            <a:r>
              <a:rPr lang="ru-RU" b="1" dirty="0" smtClean="0"/>
              <a:t>каждый человек имеет </a:t>
            </a:r>
            <a:r>
              <a:rPr lang="ru-RU" b="1" dirty="0"/>
              <a:t>право быть </a:t>
            </a:r>
            <a:r>
              <a:rPr lang="ru-RU" b="1" dirty="0" smtClean="0"/>
              <a:t>здоровым, а имеется </a:t>
            </a:r>
            <a:r>
              <a:rPr lang="ru-RU" b="1" dirty="0"/>
              <a:t>в виду, что должны быть созданы такие  условия</a:t>
            </a:r>
            <a:r>
              <a:rPr lang="ru-RU" b="1" dirty="0" smtClean="0"/>
              <a:t>, включая доступность медицинской помощи, </a:t>
            </a:r>
            <a:r>
              <a:rPr lang="ru-RU" b="1" dirty="0"/>
              <a:t>при которых </a:t>
            </a:r>
            <a:r>
              <a:rPr lang="ru-RU" b="1" dirty="0" smtClean="0"/>
              <a:t>каждый человек </a:t>
            </a:r>
            <a:r>
              <a:rPr lang="ru-RU" b="1" dirty="0"/>
              <a:t>мог быть максимально здоров</a:t>
            </a:r>
            <a:r>
              <a:rPr lang="ru-RU" b="1" dirty="0" smtClean="0"/>
              <a:t> </a:t>
            </a:r>
            <a:endParaRPr lang="ru-RU" b="1" dirty="0"/>
          </a:p>
        </p:txBody>
      </p:sp>
      <p:pic>
        <p:nvPicPr>
          <p:cNvPr id="4" name="Рисунок 3"/>
          <p:cNvPicPr>
            <a:picLocks noChangeAspect="1"/>
          </p:cNvPicPr>
          <p:nvPr/>
        </p:nvPicPr>
        <p:blipFill>
          <a:blip r:embed="rId2"/>
          <a:stretch>
            <a:fillRect/>
          </a:stretch>
        </p:blipFill>
        <p:spPr>
          <a:xfrm>
            <a:off x="5436096" y="5455817"/>
            <a:ext cx="2984270" cy="1398290"/>
          </a:xfrm>
          <a:prstGeom prst="rect">
            <a:avLst/>
          </a:prstGeom>
        </p:spPr>
      </p:pic>
    </p:spTree>
    <p:extLst>
      <p:ext uri="{BB962C8B-B14F-4D97-AF65-F5344CB8AC3E}">
        <p14:creationId xmlns:p14="http://schemas.microsoft.com/office/powerpoint/2010/main" val="11478301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6220167" cy="1143000"/>
          </a:xfrm>
        </p:spPr>
        <p:txBody>
          <a:bodyPr/>
          <a:lstStyle/>
          <a:p>
            <a:pPr algn="ctr"/>
            <a:r>
              <a:rPr lang="ru-RU" sz="4000" b="1" dirty="0"/>
              <a:t>Право на охрану </a:t>
            </a:r>
            <a:r>
              <a:rPr lang="ru-RU" sz="4000" b="1" dirty="0" smtClean="0"/>
              <a:t>здоровья в России </a:t>
            </a:r>
            <a:endParaRPr lang="ru-RU" sz="4000" b="1" dirty="0"/>
          </a:p>
        </p:txBody>
      </p:sp>
      <p:sp>
        <p:nvSpPr>
          <p:cNvPr id="3" name="Объект 2"/>
          <p:cNvSpPr>
            <a:spLocks noGrp="1"/>
          </p:cNvSpPr>
          <p:nvPr>
            <p:ph idx="1"/>
          </p:nvPr>
        </p:nvSpPr>
        <p:spPr>
          <a:xfrm>
            <a:off x="107504" y="1600200"/>
            <a:ext cx="8352928" cy="5257800"/>
          </a:xfrm>
        </p:spPr>
        <p:txBody>
          <a:bodyPr>
            <a:normAutofit fontScale="92500"/>
          </a:bodyPr>
          <a:lstStyle/>
          <a:p>
            <a:r>
              <a:rPr lang="ru-RU" b="1" dirty="0"/>
              <a:t>Статья 41 </a:t>
            </a:r>
            <a:r>
              <a:rPr lang="ru-RU" b="1" dirty="0" smtClean="0"/>
              <a:t>Конституции РФ гласит</a:t>
            </a:r>
            <a:r>
              <a:rPr lang="ru-RU" b="1" dirty="0"/>
              <a:t>: «Каждый имеет право на охрану здоровья и медицинскую помощь. Медицинская помощь в государственных и муниципальных учреждениях здравоохранения оказывается гражданам бесплатно за счет средств соответствующего бюджета, страховых взносов, других поступлений</a:t>
            </a:r>
            <a:r>
              <a:rPr lang="ru-RU" b="1" dirty="0" smtClean="0"/>
              <a:t>»</a:t>
            </a:r>
          </a:p>
          <a:p>
            <a:r>
              <a:rPr lang="ru-RU" b="1" dirty="0"/>
              <a:t>В 1993г. </a:t>
            </a:r>
            <a:r>
              <a:rPr lang="ru-RU" b="1" dirty="0" smtClean="0"/>
              <a:t>был принят</a:t>
            </a:r>
            <a:r>
              <a:rPr lang="ru-RU" sz="2000" b="1" dirty="0"/>
              <a:t> Федеральный закон</a:t>
            </a:r>
            <a:r>
              <a:rPr lang="ru-RU" b="1" dirty="0" smtClean="0"/>
              <a:t> </a:t>
            </a:r>
            <a:r>
              <a:rPr lang="ru-RU" b="1" dirty="0"/>
              <a:t>«Основы законодательства РФ об охране здоровья граждан</a:t>
            </a:r>
            <a:r>
              <a:rPr lang="ru-RU" b="1" dirty="0" smtClean="0"/>
              <a:t>» (в настоящее время не имеет юридической силы)</a:t>
            </a:r>
          </a:p>
          <a:p>
            <a:r>
              <a:rPr lang="ru-RU" b="1" dirty="0" smtClean="0"/>
              <a:t>С 2012 года вступил в силу </a:t>
            </a:r>
            <a:r>
              <a:rPr lang="ru-RU" sz="2400" b="1" dirty="0" smtClean="0"/>
              <a:t>Федеральный закон </a:t>
            </a:r>
            <a:r>
              <a:rPr lang="ru-RU" sz="2400" b="1" dirty="0"/>
              <a:t>от </a:t>
            </a:r>
            <a:r>
              <a:rPr lang="ru-RU" sz="2400" b="1" dirty="0" smtClean="0"/>
              <a:t>N </a:t>
            </a:r>
            <a:r>
              <a:rPr lang="ru-RU" sz="2400" b="1" dirty="0"/>
              <a:t>323-ФЗ "Об основах охраны здоровья граждан в Российской Федерации</a:t>
            </a:r>
            <a:r>
              <a:rPr lang="ru-RU" sz="2400" b="1" dirty="0" smtClean="0"/>
              <a:t>»</a:t>
            </a:r>
          </a:p>
          <a:p>
            <a:r>
              <a:rPr lang="ru-RU" b="1" u="sng" dirty="0"/>
              <a:t>Право на охрану здоровья обеспечивается охраной окружающей среды, созданием безопасных условий труда, благоприятных условий труда, быта, отдыха, воспитания и обучения граждан, производством и реализацией продуктов питания соответствующего качества, качественных, безопасных и доступных лекарственных препаратов, а также оказанием доступной и качественной медицинской помощи</a:t>
            </a:r>
          </a:p>
        </p:txBody>
      </p:sp>
      <p:pic>
        <p:nvPicPr>
          <p:cNvPr id="4" name="Рисунок 3"/>
          <p:cNvPicPr>
            <a:picLocks noChangeAspect="1"/>
          </p:cNvPicPr>
          <p:nvPr/>
        </p:nvPicPr>
        <p:blipFill>
          <a:blip r:embed="rId2"/>
          <a:stretch>
            <a:fillRect/>
          </a:stretch>
        </p:blipFill>
        <p:spPr>
          <a:xfrm>
            <a:off x="6220167" y="4337"/>
            <a:ext cx="2923833" cy="1535012"/>
          </a:xfrm>
          <a:prstGeom prst="rect">
            <a:avLst/>
          </a:prstGeom>
        </p:spPr>
      </p:pic>
    </p:spTree>
    <p:extLst>
      <p:ext uri="{BB962C8B-B14F-4D97-AF65-F5344CB8AC3E}">
        <p14:creationId xmlns:p14="http://schemas.microsoft.com/office/powerpoint/2010/main" val="16950415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626968" cy="1143000"/>
          </a:xfrm>
        </p:spPr>
        <p:txBody>
          <a:bodyPr/>
          <a:lstStyle/>
          <a:p>
            <a:pPr algn="ctr"/>
            <a:r>
              <a:rPr lang="ru-RU" sz="4800" b="1" dirty="0"/>
              <a:t>Права пациента</a:t>
            </a:r>
            <a:endParaRPr lang="ru-RU" dirty="0"/>
          </a:p>
        </p:txBody>
      </p:sp>
      <p:sp>
        <p:nvSpPr>
          <p:cNvPr id="3" name="Объект 2"/>
          <p:cNvSpPr>
            <a:spLocks noGrp="1"/>
          </p:cNvSpPr>
          <p:nvPr>
            <p:ph idx="1"/>
          </p:nvPr>
        </p:nvSpPr>
        <p:spPr/>
        <p:txBody>
          <a:bodyPr>
            <a:normAutofit fontScale="92500" lnSpcReduction="10000"/>
          </a:bodyPr>
          <a:lstStyle/>
          <a:p>
            <a:r>
              <a:rPr lang="ru-RU" b="1" u="sng" dirty="0"/>
              <a:t>Пациент - физическое лицо, которому оказывается медицинская помощь или которое обратилось за оказанием медицинской помощи независимо от наличия у него заболевания и от его состояния</a:t>
            </a:r>
          </a:p>
          <a:p>
            <a:r>
              <a:rPr lang="ru-RU" b="1" u="sng" dirty="0"/>
              <a:t>Права пациента - это совокупность этических и правовых норм, направленных на защиту интересов лица, обратившегося за медицинской помощью или нуждающегося в ней</a:t>
            </a:r>
          </a:p>
          <a:p>
            <a:r>
              <a:rPr lang="ru-RU" b="1" dirty="0" smtClean="0"/>
              <a:t>Нюрнбергский </a:t>
            </a:r>
            <a:r>
              <a:rPr lang="ru-RU" b="1" dirty="0" smtClean="0"/>
              <a:t>процесс стал значимым событием, повлиявшем на развитие прав пациента</a:t>
            </a:r>
          </a:p>
          <a:p>
            <a:r>
              <a:rPr lang="ru-RU" b="1" dirty="0" smtClean="0"/>
              <a:t>Нюрнбергский кодекс – первый международный документ, в котором был закреплен принцип добровольного согласия на участие в эксперименте</a:t>
            </a:r>
          </a:p>
          <a:p>
            <a:r>
              <a:rPr lang="ru-RU" b="1" dirty="0"/>
              <a:t>В 1981г. ВМА приняла Лиссабонскую декларацию  о  правах  пациента, в которой были сформулированы основные права пациента и закреплено </a:t>
            </a:r>
            <a:r>
              <a:rPr lang="ru-RU" b="1" dirty="0" smtClean="0"/>
              <a:t>требование  </a:t>
            </a:r>
            <a:r>
              <a:rPr lang="ru-RU" b="1" dirty="0"/>
              <a:t>соблюдения и уважения этих прав всеми </a:t>
            </a:r>
            <a:r>
              <a:rPr lang="ru-RU" b="1" dirty="0" smtClean="0"/>
              <a:t>врачами</a:t>
            </a:r>
            <a:endParaRPr lang="ru-RU" b="1" dirty="0" smtClean="0"/>
          </a:p>
        </p:txBody>
      </p:sp>
      <p:pic>
        <p:nvPicPr>
          <p:cNvPr id="4" name="Рисунок 3"/>
          <p:cNvPicPr>
            <a:picLocks noChangeAspect="1"/>
          </p:cNvPicPr>
          <p:nvPr/>
        </p:nvPicPr>
        <p:blipFill>
          <a:blip r:embed="rId2"/>
          <a:stretch>
            <a:fillRect/>
          </a:stretch>
        </p:blipFill>
        <p:spPr>
          <a:xfrm>
            <a:off x="5772993" y="7014"/>
            <a:ext cx="3371007" cy="1698129"/>
          </a:xfrm>
          <a:prstGeom prst="rect">
            <a:avLst/>
          </a:prstGeom>
        </p:spPr>
      </p:pic>
    </p:spTree>
    <p:extLst>
      <p:ext uri="{BB962C8B-B14F-4D97-AF65-F5344CB8AC3E}">
        <p14:creationId xmlns:p14="http://schemas.microsoft.com/office/powerpoint/2010/main" val="40057295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785824" cy="1143000"/>
          </a:xfrm>
        </p:spPr>
        <p:txBody>
          <a:bodyPr/>
          <a:lstStyle/>
          <a:p>
            <a:pPr algn="ctr"/>
            <a:r>
              <a:rPr lang="ru-RU" sz="4000" b="1" dirty="0"/>
              <a:t>Права пациента в законодательстве РФ</a:t>
            </a:r>
            <a:endParaRPr lang="ru-RU" sz="4000" dirty="0"/>
          </a:p>
        </p:txBody>
      </p:sp>
      <p:sp>
        <p:nvSpPr>
          <p:cNvPr id="3" name="Объект 2"/>
          <p:cNvSpPr>
            <a:spLocks noGrp="1"/>
          </p:cNvSpPr>
          <p:nvPr>
            <p:ph idx="1"/>
          </p:nvPr>
        </p:nvSpPr>
        <p:spPr>
          <a:xfrm>
            <a:off x="457200" y="2060848"/>
            <a:ext cx="7620000" cy="4339952"/>
          </a:xfrm>
        </p:spPr>
        <p:txBody>
          <a:bodyPr/>
          <a:lstStyle/>
          <a:p>
            <a:r>
              <a:rPr lang="ru-RU" b="1" dirty="0" smtClean="0"/>
              <a:t>Впервые права пациента были закреплены в </a:t>
            </a:r>
            <a:r>
              <a:rPr lang="ru-RU" b="1" dirty="0"/>
              <a:t>1993г. </a:t>
            </a:r>
            <a:r>
              <a:rPr lang="ru-RU" b="1" dirty="0" smtClean="0"/>
              <a:t>В </a:t>
            </a:r>
            <a:r>
              <a:rPr lang="ru-RU" sz="2000" b="1" dirty="0" smtClean="0"/>
              <a:t>Федеральном законе</a:t>
            </a:r>
            <a:r>
              <a:rPr lang="ru-RU" b="1" dirty="0" smtClean="0"/>
              <a:t> </a:t>
            </a:r>
            <a:r>
              <a:rPr lang="ru-RU" b="1" dirty="0"/>
              <a:t>«Основы законодательства РФ об охране здоровья граждан» (в настоящее время не имеет юридической силы)</a:t>
            </a:r>
          </a:p>
          <a:p>
            <a:r>
              <a:rPr lang="ru-RU" b="1" dirty="0" smtClean="0"/>
              <a:t>В настоящее время основные права пациента закреплены в </a:t>
            </a:r>
            <a:r>
              <a:rPr lang="ru-RU" sz="2400" b="1" dirty="0" smtClean="0"/>
              <a:t>Федеральном законе </a:t>
            </a:r>
            <a:r>
              <a:rPr lang="ru-RU" sz="2400" b="1" dirty="0"/>
              <a:t>от N 323-ФЗ "Об основах охраны здоровья граждан в Российской </a:t>
            </a:r>
            <a:r>
              <a:rPr lang="ru-RU" sz="2400" b="1" dirty="0" smtClean="0"/>
              <a:t>Федерации» </a:t>
            </a:r>
            <a:r>
              <a:rPr lang="ru-RU" b="1" dirty="0" smtClean="0"/>
              <a:t>в Статье</a:t>
            </a:r>
            <a:r>
              <a:rPr lang="ru-RU" b="1" dirty="0"/>
              <a:t> 19. </a:t>
            </a:r>
            <a:r>
              <a:rPr lang="ru-RU" b="1" dirty="0" smtClean="0"/>
              <a:t>«Право </a:t>
            </a:r>
            <a:r>
              <a:rPr lang="ru-RU" b="1" dirty="0"/>
              <a:t>на медицинскую </a:t>
            </a:r>
            <a:r>
              <a:rPr lang="ru-RU" b="1" dirty="0" smtClean="0"/>
              <a:t>помощь»</a:t>
            </a:r>
            <a:endParaRPr lang="ru-RU" b="1" dirty="0"/>
          </a:p>
        </p:txBody>
      </p:sp>
      <p:pic>
        <p:nvPicPr>
          <p:cNvPr id="4" name="Рисунок 3"/>
          <p:cNvPicPr>
            <a:picLocks noChangeAspect="1"/>
          </p:cNvPicPr>
          <p:nvPr/>
        </p:nvPicPr>
        <p:blipFill>
          <a:blip r:embed="rId2"/>
          <a:stretch>
            <a:fillRect/>
          </a:stretch>
        </p:blipFill>
        <p:spPr>
          <a:xfrm>
            <a:off x="5917297" y="0"/>
            <a:ext cx="3213909" cy="1988840"/>
          </a:xfrm>
          <a:prstGeom prst="rect">
            <a:avLst/>
          </a:prstGeom>
        </p:spPr>
      </p:pic>
    </p:spTree>
    <p:extLst>
      <p:ext uri="{BB962C8B-B14F-4D97-AF65-F5344CB8AC3E}">
        <p14:creationId xmlns:p14="http://schemas.microsoft.com/office/powerpoint/2010/main" val="1922000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7620000" cy="576064"/>
          </a:xfrm>
        </p:spPr>
        <p:txBody>
          <a:bodyPr/>
          <a:lstStyle/>
          <a:p>
            <a:pPr algn="ctr"/>
            <a:r>
              <a:rPr lang="ru-RU" sz="3200" b="1" dirty="0"/>
              <a:t>Права пациента в законодательстве РФ</a:t>
            </a:r>
            <a:endParaRPr lang="ru-RU" sz="3200" dirty="0"/>
          </a:p>
        </p:txBody>
      </p:sp>
      <p:sp>
        <p:nvSpPr>
          <p:cNvPr id="3" name="Объект 2"/>
          <p:cNvSpPr>
            <a:spLocks noGrp="1"/>
          </p:cNvSpPr>
          <p:nvPr>
            <p:ph idx="1"/>
          </p:nvPr>
        </p:nvSpPr>
        <p:spPr>
          <a:xfrm>
            <a:off x="0" y="692696"/>
            <a:ext cx="8532440" cy="6165304"/>
          </a:xfrm>
        </p:spPr>
        <p:txBody>
          <a:bodyPr>
            <a:noAutofit/>
          </a:bodyPr>
          <a:lstStyle/>
          <a:p>
            <a:pPr marL="114300" indent="0">
              <a:buNone/>
            </a:pPr>
            <a:r>
              <a:rPr lang="ru-RU" sz="1600" b="1" dirty="0"/>
              <a:t>Пациент имеет право на:</a:t>
            </a:r>
          </a:p>
          <a:p>
            <a:pPr marL="114300" indent="0">
              <a:buNone/>
            </a:pPr>
            <a:r>
              <a:rPr lang="ru-RU" sz="1600" b="1" dirty="0"/>
              <a:t>1) выбор врача и выбор медицинской </a:t>
            </a:r>
            <a:r>
              <a:rPr lang="ru-RU" sz="1600" b="1" dirty="0" smtClean="0"/>
              <a:t>организации;</a:t>
            </a:r>
            <a:endParaRPr lang="ru-RU" sz="1600" b="1" dirty="0"/>
          </a:p>
          <a:p>
            <a:pPr marL="114300" indent="0">
              <a:buNone/>
            </a:pPr>
            <a:r>
              <a:rPr lang="ru-RU" sz="1600" b="1" dirty="0"/>
              <a:t>2) профилактику, диагностику, лечение, медицинскую реабилитацию в медицинских организациях в условиях, соответствующих санитарно-гигиеническим требованиям;</a:t>
            </a:r>
          </a:p>
          <a:p>
            <a:pPr marL="114300" indent="0">
              <a:buNone/>
            </a:pPr>
            <a:r>
              <a:rPr lang="ru-RU" sz="1600" b="1" dirty="0"/>
              <a:t>3) получение консультаций врачей-специалистов</a:t>
            </a:r>
            <a:r>
              <a:rPr lang="ru-RU" sz="1600" b="1" dirty="0" smtClean="0"/>
              <a:t>;</a:t>
            </a:r>
          </a:p>
          <a:p>
            <a:pPr marL="114300" indent="0">
              <a:buNone/>
            </a:pPr>
            <a:r>
              <a:rPr lang="ru-RU" sz="1600" b="1" dirty="0"/>
              <a:t>4) облегчение боли, связанной с заболеванием, состоянием и (или) медицинским вмешательством, методами и лекарственными препаратами, в том числе наркотическими лекарственными препаратами и психотропными лекарственными препаратами</a:t>
            </a:r>
            <a:r>
              <a:rPr lang="ru-RU" sz="1600" b="1" dirty="0" smtClean="0"/>
              <a:t>;</a:t>
            </a:r>
          </a:p>
          <a:p>
            <a:pPr marL="114300" indent="0">
              <a:buNone/>
            </a:pPr>
            <a:r>
              <a:rPr lang="ru-RU" sz="1600" b="1" dirty="0"/>
              <a:t>5) получение информации о своих правах и обязанностях, состоянии своего здоровья, выбор лиц, которым в интересах пациента может быть передана информация о состоянии его здоровья;</a:t>
            </a:r>
          </a:p>
          <a:p>
            <a:pPr marL="114300" indent="0">
              <a:buNone/>
            </a:pPr>
            <a:r>
              <a:rPr lang="ru-RU" sz="1600" b="1" dirty="0"/>
              <a:t>6) получение лечебного питания в случае нахождения пациента на лечении в стационарных условиях;</a:t>
            </a:r>
          </a:p>
          <a:p>
            <a:pPr marL="114300" indent="0">
              <a:buNone/>
            </a:pPr>
            <a:r>
              <a:rPr lang="ru-RU" sz="1600" b="1" dirty="0"/>
              <a:t>7) защиту сведений, составляющих врачебную тайну;</a:t>
            </a:r>
          </a:p>
          <a:p>
            <a:pPr marL="114300" indent="0">
              <a:buNone/>
            </a:pPr>
            <a:r>
              <a:rPr lang="ru-RU" sz="1600" b="1" dirty="0"/>
              <a:t>8) отказ от медицинского вмешательства;</a:t>
            </a:r>
          </a:p>
          <a:p>
            <a:pPr marL="114300" indent="0">
              <a:buNone/>
            </a:pPr>
            <a:r>
              <a:rPr lang="ru-RU" sz="1600" b="1" dirty="0"/>
              <a:t>9) возмещение вреда, причиненного здоровью при оказании ему медицинской помощи;</a:t>
            </a:r>
          </a:p>
          <a:p>
            <a:pPr marL="114300" indent="0">
              <a:buNone/>
            </a:pPr>
            <a:r>
              <a:rPr lang="ru-RU" sz="1600" b="1" dirty="0"/>
              <a:t>1</a:t>
            </a:r>
            <a:r>
              <a:rPr lang="ru-RU" sz="1600" b="1" dirty="0" smtClean="0"/>
              <a:t>0</a:t>
            </a:r>
            <a:r>
              <a:rPr lang="ru-RU" sz="1600" b="1" dirty="0"/>
              <a:t>) допуск к нему адвоката или законного представителя для защиты своих прав;</a:t>
            </a:r>
          </a:p>
          <a:p>
            <a:pPr marL="114300" indent="0">
              <a:buNone/>
            </a:pPr>
            <a:r>
              <a:rPr lang="ru-RU" sz="1600" b="1" dirty="0"/>
              <a:t>11) допуск к нему священнослужителя, а в случае нахождения пациента на лечении в стационарных условиях - на предоставление условий для отправления религиозных обрядов, проведение которых возможно в стационарных условиях, в том числе на предоставление отдельного помещения, если это не нарушает внутренний распорядок медицинской организации</a:t>
            </a:r>
            <a:r>
              <a:rPr lang="ru-RU" sz="1600" b="1" dirty="0" smtClean="0"/>
              <a:t>.</a:t>
            </a:r>
            <a:endParaRPr lang="ru-RU" sz="1600" b="1" dirty="0"/>
          </a:p>
          <a:p>
            <a:endParaRPr lang="ru-RU" sz="1600" b="1" dirty="0"/>
          </a:p>
        </p:txBody>
      </p:sp>
    </p:spTree>
    <p:extLst>
      <p:ext uri="{BB962C8B-B14F-4D97-AF65-F5344CB8AC3E}">
        <p14:creationId xmlns:p14="http://schemas.microsoft.com/office/powerpoint/2010/main" val="38144090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620000" cy="6034682"/>
          </a:xfrm>
        </p:spPr>
        <p:txBody>
          <a:bodyPr/>
          <a:lstStyle/>
          <a:p>
            <a:r>
              <a:rPr lang="ru-RU" b="1" dirty="0" smtClean="0"/>
              <a:t>Вопрос 4.</a:t>
            </a:r>
            <a:br>
              <a:rPr lang="ru-RU" b="1" dirty="0" smtClean="0"/>
            </a:br>
            <a:r>
              <a:rPr lang="ru-RU" b="1" dirty="0" smtClean="0"/>
              <a:t>Правило </a:t>
            </a:r>
            <a:r>
              <a:rPr lang="ru-RU" b="1" dirty="0"/>
              <a:t>информированного добровольного согласия и право пациента на согласие и отказ от медицинского вмешательства</a:t>
            </a:r>
            <a:br>
              <a:rPr lang="ru-RU" b="1" dirty="0"/>
            </a:br>
            <a:endParaRPr lang="ru-RU" dirty="0"/>
          </a:p>
        </p:txBody>
      </p:sp>
      <p:pic>
        <p:nvPicPr>
          <p:cNvPr id="4" name="Рисунок 3"/>
          <p:cNvPicPr>
            <a:picLocks noChangeAspect="1"/>
          </p:cNvPicPr>
          <p:nvPr/>
        </p:nvPicPr>
        <p:blipFill>
          <a:blip r:embed="rId2"/>
          <a:stretch>
            <a:fillRect/>
          </a:stretch>
        </p:blipFill>
        <p:spPr>
          <a:xfrm>
            <a:off x="5838218" y="3573016"/>
            <a:ext cx="2608919" cy="3284984"/>
          </a:xfrm>
          <a:prstGeom prst="rect">
            <a:avLst/>
          </a:prstGeom>
        </p:spPr>
      </p:pic>
    </p:spTree>
    <p:extLst>
      <p:ext uri="{BB962C8B-B14F-4D97-AF65-F5344CB8AC3E}">
        <p14:creationId xmlns:p14="http://schemas.microsoft.com/office/powerpoint/2010/main" val="9390203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7020272" cy="1143000"/>
          </a:xfrm>
        </p:spPr>
        <p:txBody>
          <a:bodyPr/>
          <a:lstStyle/>
          <a:p>
            <a:pPr algn="ctr"/>
            <a:r>
              <a:rPr lang="ru-RU" sz="3200" b="1" dirty="0" smtClean="0"/>
              <a:t>Право </a:t>
            </a:r>
            <a:r>
              <a:rPr lang="ru-RU" sz="3200" b="1" dirty="0"/>
              <a:t>пациента на согласие и отказ от медицинского вмешательства</a:t>
            </a:r>
            <a:endParaRPr lang="ru-RU" sz="3200" dirty="0"/>
          </a:p>
        </p:txBody>
      </p:sp>
      <p:sp>
        <p:nvSpPr>
          <p:cNvPr id="3" name="Объект 2"/>
          <p:cNvSpPr>
            <a:spLocks noGrp="1"/>
          </p:cNvSpPr>
          <p:nvPr>
            <p:ph idx="1"/>
          </p:nvPr>
        </p:nvSpPr>
        <p:spPr>
          <a:xfrm>
            <a:off x="0" y="1916832"/>
            <a:ext cx="8460432" cy="4896544"/>
          </a:xfrm>
        </p:spPr>
        <p:txBody>
          <a:bodyPr>
            <a:normAutofit/>
          </a:bodyPr>
          <a:lstStyle/>
          <a:p>
            <a:pPr marL="114300" indent="0">
              <a:buNone/>
            </a:pPr>
            <a:endParaRPr lang="ru-RU" sz="2000" b="1" dirty="0" smtClean="0"/>
          </a:p>
          <a:p>
            <a:pPr marL="114300" indent="0">
              <a:buNone/>
            </a:pPr>
            <a:r>
              <a:rPr lang="ru-RU" sz="2000" b="1" dirty="0" smtClean="0"/>
              <a:t>Федеральный закон </a:t>
            </a:r>
            <a:r>
              <a:rPr lang="ru-RU" sz="2000" b="1" dirty="0"/>
              <a:t>от N 323-ФЗ "Об основах охраны здоровья граждан в Российской </a:t>
            </a:r>
            <a:r>
              <a:rPr lang="ru-RU" sz="2000" b="1" dirty="0" smtClean="0"/>
              <a:t>Федерации» </a:t>
            </a:r>
            <a:r>
              <a:rPr lang="ru-RU" b="1" dirty="0" smtClean="0"/>
              <a:t>Статья</a:t>
            </a:r>
            <a:r>
              <a:rPr lang="ru-RU" b="1" dirty="0"/>
              <a:t> 20</a:t>
            </a:r>
            <a:r>
              <a:rPr lang="ru-RU" b="1" dirty="0" smtClean="0"/>
              <a:t>. «Информированное </a:t>
            </a:r>
            <a:r>
              <a:rPr lang="ru-RU" b="1" dirty="0"/>
              <a:t>добровольное согласие на медицинское вмешательство и на отказ от медицинского </a:t>
            </a:r>
            <a:r>
              <a:rPr lang="ru-RU" b="1" dirty="0" smtClean="0"/>
              <a:t>вмешательства»:</a:t>
            </a:r>
          </a:p>
          <a:p>
            <a:pPr marL="114300" indent="0">
              <a:buNone/>
            </a:pPr>
            <a:r>
              <a:rPr lang="ru-RU" b="1" dirty="0" smtClean="0"/>
              <a:t>«Необходимым </a:t>
            </a:r>
            <a:r>
              <a:rPr lang="ru-RU" b="1" dirty="0"/>
              <a:t>предварительным условием медицинского вмешательства является дача информированного добровольного согласия гражданина или его законного представителя на медицинское вмешательство на основании предоставленной медицинским работником в доступной форме полной информации о целях, методах оказания медицинской помощи, связанном с ними риске, возможных вариантах медицинского вмешательства, о его последствиях, а также о предполагаемых результатах оказания медицинской </a:t>
            </a:r>
            <a:r>
              <a:rPr lang="ru-RU" b="1" dirty="0" smtClean="0"/>
              <a:t>помощи»</a:t>
            </a:r>
            <a:endParaRPr lang="ru-RU" b="1" dirty="0"/>
          </a:p>
        </p:txBody>
      </p:sp>
      <p:pic>
        <p:nvPicPr>
          <p:cNvPr id="4" name="Рисунок 3"/>
          <p:cNvPicPr>
            <a:picLocks noChangeAspect="1"/>
          </p:cNvPicPr>
          <p:nvPr/>
        </p:nvPicPr>
        <p:blipFill>
          <a:blip r:embed="rId2"/>
          <a:stretch>
            <a:fillRect/>
          </a:stretch>
        </p:blipFill>
        <p:spPr>
          <a:xfrm>
            <a:off x="6929346" y="0"/>
            <a:ext cx="2204864" cy="2204864"/>
          </a:xfrm>
          <a:prstGeom prst="rect">
            <a:avLst/>
          </a:prstGeom>
        </p:spPr>
      </p:pic>
    </p:spTree>
    <p:extLst>
      <p:ext uri="{BB962C8B-B14F-4D97-AF65-F5344CB8AC3E}">
        <p14:creationId xmlns:p14="http://schemas.microsoft.com/office/powerpoint/2010/main" val="1355827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74638"/>
            <a:ext cx="5760640" cy="1354162"/>
          </a:xfrm>
        </p:spPr>
        <p:txBody>
          <a:bodyPr/>
          <a:lstStyle/>
          <a:p>
            <a:pPr algn="ctr"/>
            <a:r>
              <a:rPr lang="ru-RU" b="1" dirty="0" smtClean="0"/>
              <a:t>Роль медицины в жизни общества</a:t>
            </a:r>
            <a:endParaRPr lang="ru-RU" b="1" dirty="0"/>
          </a:p>
        </p:txBody>
      </p:sp>
      <p:sp>
        <p:nvSpPr>
          <p:cNvPr id="3" name="Объект 2"/>
          <p:cNvSpPr>
            <a:spLocks noGrp="1"/>
          </p:cNvSpPr>
          <p:nvPr>
            <p:ph idx="1"/>
          </p:nvPr>
        </p:nvSpPr>
        <p:spPr>
          <a:xfrm>
            <a:off x="457200" y="2060848"/>
            <a:ext cx="7620000" cy="4339952"/>
          </a:xfrm>
        </p:spPr>
        <p:txBody>
          <a:bodyPr/>
          <a:lstStyle/>
          <a:p>
            <a:pPr marL="114300" indent="0">
              <a:buNone/>
            </a:pPr>
            <a:r>
              <a:rPr lang="ru-RU" sz="2800" b="1" dirty="0"/>
              <a:t>Медик занимает в пределах любого общества, любой цивилизации совершенно особенное положение: он повсеместно является предметом общественного внимания и почти всегда незаменим.</a:t>
            </a:r>
          </a:p>
          <a:p>
            <a:pPr marL="114300" indent="0" algn="r">
              <a:buNone/>
            </a:pPr>
            <a:endParaRPr lang="ru-RU" i="1" dirty="0" smtClean="0"/>
          </a:p>
          <a:p>
            <a:pPr marL="114300" indent="0" algn="r">
              <a:buNone/>
            </a:pPr>
            <a:r>
              <a:rPr lang="ru-RU" b="1" i="1" dirty="0" smtClean="0"/>
              <a:t>Поль </a:t>
            </a:r>
            <a:r>
              <a:rPr lang="ru-RU" b="1" i="1" dirty="0"/>
              <a:t>Мишель </a:t>
            </a:r>
            <a:r>
              <a:rPr lang="ru-RU" b="1" i="1" dirty="0" smtClean="0"/>
              <a:t>Фуко</a:t>
            </a:r>
          </a:p>
          <a:p>
            <a:pPr marL="114300" indent="0" algn="r">
              <a:buNone/>
            </a:pPr>
            <a:r>
              <a:rPr lang="ru-RU" sz="1600" b="1" dirty="0" smtClean="0"/>
              <a:t>(французский </a:t>
            </a:r>
            <a:r>
              <a:rPr lang="ru-RU" sz="1600" b="1" dirty="0"/>
              <a:t>философ, </a:t>
            </a:r>
            <a:r>
              <a:rPr lang="ru-RU" sz="1600" b="1" dirty="0" smtClean="0"/>
              <a:t>теоретик </a:t>
            </a:r>
            <a:r>
              <a:rPr lang="ru-RU" sz="1600" b="1" dirty="0"/>
              <a:t>культуры и </a:t>
            </a:r>
            <a:r>
              <a:rPr lang="ru-RU" sz="1600" b="1" dirty="0" smtClean="0"/>
              <a:t>историк)</a:t>
            </a:r>
            <a:endParaRPr lang="ru-RU" sz="1600" b="1"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377" y="0"/>
            <a:ext cx="3413623" cy="191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45297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6642737" cy="1143000"/>
          </a:xfrm>
        </p:spPr>
        <p:txBody>
          <a:bodyPr/>
          <a:lstStyle/>
          <a:p>
            <a:pPr algn="ctr"/>
            <a:r>
              <a:rPr lang="ru-RU" sz="3000" b="1" dirty="0"/>
              <a:t>С</a:t>
            </a:r>
            <a:r>
              <a:rPr lang="ru-RU" sz="3000" b="1" dirty="0" smtClean="0"/>
              <a:t>огласие на медицинское вмешательство</a:t>
            </a:r>
            <a:endParaRPr lang="ru-RU" sz="3000" dirty="0"/>
          </a:p>
        </p:txBody>
      </p:sp>
      <p:sp>
        <p:nvSpPr>
          <p:cNvPr id="3" name="Объект 2"/>
          <p:cNvSpPr>
            <a:spLocks noGrp="1"/>
          </p:cNvSpPr>
          <p:nvPr>
            <p:ph idx="1"/>
          </p:nvPr>
        </p:nvSpPr>
        <p:spPr>
          <a:xfrm>
            <a:off x="0" y="1600200"/>
            <a:ext cx="8388424" cy="5141168"/>
          </a:xfrm>
        </p:spPr>
        <p:txBody>
          <a:bodyPr>
            <a:normAutofit/>
          </a:bodyPr>
          <a:lstStyle/>
          <a:p>
            <a:r>
              <a:rPr lang="ru-RU" b="1" dirty="0"/>
              <a:t>В праве сформировалась модель информированного согласия, </a:t>
            </a:r>
            <a:r>
              <a:rPr lang="ru-RU" b="1" dirty="0" smtClean="0"/>
              <a:t>основанная на принципе уважения автономии личности</a:t>
            </a:r>
          </a:p>
          <a:p>
            <a:r>
              <a:rPr lang="ru-RU" b="1" dirty="0" smtClean="0"/>
              <a:t> Компетентный пациент – лицо, способное </a:t>
            </a:r>
            <a:r>
              <a:rPr lang="ru-RU" b="1" dirty="0"/>
              <a:t>к принятию добровольного  осознанного </a:t>
            </a:r>
            <a:r>
              <a:rPr lang="ru-RU" b="1" dirty="0" smtClean="0"/>
              <a:t>решения</a:t>
            </a:r>
          </a:p>
          <a:p>
            <a:r>
              <a:rPr lang="ru-RU" b="1" dirty="0"/>
              <a:t>В законодательстве РФ критерием оценки компетентности </a:t>
            </a:r>
            <a:r>
              <a:rPr lang="ru-RU" b="1" dirty="0" smtClean="0"/>
              <a:t>в первую очередь является </a:t>
            </a:r>
            <a:r>
              <a:rPr lang="ru-RU" b="1" dirty="0"/>
              <a:t>возраст</a:t>
            </a:r>
            <a:endParaRPr lang="ru-RU" b="1" dirty="0" smtClean="0"/>
          </a:p>
          <a:p>
            <a:r>
              <a:rPr lang="ru-RU" b="1" dirty="0"/>
              <a:t>Несовершеннолетние в возрасте старше пятнадцати лет или больные наркоманией несовершеннолетние в возрасте старше шестнадцати лет имеют право на информированное добровольное согласие на медицинское вмешательство или на отказ от </a:t>
            </a:r>
            <a:r>
              <a:rPr lang="ru-RU" b="1" dirty="0" smtClean="0"/>
              <a:t>него</a:t>
            </a:r>
          </a:p>
        </p:txBody>
      </p:sp>
      <p:pic>
        <p:nvPicPr>
          <p:cNvPr id="4" name="Рисунок 3"/>
          <p:cNvPicPr>
            <a:picLocks noChangeAspect="1"/>
          </p:cNvPicPr>
          <p:nvPr/>
        </p:nvPicPr>
        <p:blipFill>
          <a:blip r:embed="rId2"/>
          <a:stretch>
            <a:fillRect/>
          </a:stretch>
        </p:blipFill>
        <p:spPr>
          <a:xfrm>
            <a:off x="6642737" y="-2559"/>
            <a:ext cx="2501263" cy="1500758"/>
          </a:xfrm>
          <a:prstGeom prst="rect">
            <a:avLst/>
          </a:prstGeom>
        </p:spPr>
      </p:pic>
    </p:spTree>
    <p:extLst>
      <p:ext uri="{BB962C8B-B14F-4D97-AF65-F5344CB8AC3E}">
        <p14:creationId xmlns:p14="http://schemas.microsoft.com/office/powerpoint/2010/main" val="41317058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626968" cy="1143000"/>
          </a:xfrm>
        </p:spPr>
        <p:txBody>
          <a:bodyPr/>
          <a:lstStyle/>
          <a:p>
            <a:pPr algn="ctr"/>
            <a:r>
              <a:rPr lang="ru-RU" sz="3600" b="1" dirty="0" smtClean="0"/>
              <a:t>Согласие законных представителей</a:t>
            </a:r>
            <a:endParaRPr lang="ru-RU" sz="3600" b="1" dirty="0"/>
          </a:p>
        </p:txBody>
      </p:sp>
      <p:sp>
        <p:nvSpPr>
          <p:cNvPr id="3" name="Объект 2"/>
          <p:cNvSpPr>
            <a:spLocks noGrp="1"/>
          </p:cNvSpPr>
          <p:nvPr>
            <p:ph idx="1"/>
          </p:nvPr>
        </p:nvSpPr>
        <p:spPr>
          <a:xfrm>
            <a:off x="107504" y="1988840"/>
            <a:ext cx="8352928" cy="4869160"/>
          </a:xfrm>
        </p:spPr>
        <p:txBody>
          <a:bodyPr>
            <a:normAutofit fontScale="85000" lnSpcReduction="20000"/>
          </a:bodyPr>
          <a:lstStyle/>
          <a:p>
            <a:pPr marL="114300" indent="0">
              <a:buNone/>
            </a:pPr>
            <a:r>
              <a:rPr lang="ru-RU" b="1" dirty="0"/>
              <a:t>Информированное добровольное согласие на медицинское вмешательство дает один из родителей или иной законный представитель в отношении:</a:t>
            </a:r>
          </a:p>
          <a:p>
            <a:r>
              <a:rPr lang="ru-RU" b="1" dirty="0" smtClean="0"/>
              <a:t>несовершеннолетнего лица, </a:t>
            </a:r>
            <a:r>
              <a:rPr lang="ru-RU" b="1" dirty="0"/>
              <a:t>не </a:t>
            </a:r>
            <a:r>
              <a:rPr lang="ru-RU" b="1" dirty="0" smtClean="0"/>
              <a:t>достигшего </a:t>
            </a:r>
            <a:r>
              <a:rPr lang="ru-RU" b="1" dirty="0"/>
              <a:t>возраста, пятнадцати лет или </a:t>
            </a:r>
            <a:r>
              <a:rPr lang="ru-RU" b="1" dirty="0" smtClean="0"/>
              <a:t>несовершеннолетнего лица больного наркоманией, </a:t>
            </a:r>
            <a:r>
              <a:rPr lang="ru-RU" b="1" dirty="0"/>
              <a:t>не </a:t>
            </a:r>
            <a:r>
              <a:rPr lang="ru-RU" b="1" dirty="0" smtClean="0"/>
              <a:t>достигшего возраста шестнадцати лет</a:t>
            </a:r>
          </a:p>
          <a:p>
            <a:r>
              <a:rPr lang="ru-RU" b="1" dirty="0" smtClean="0"/>
              <a:t>лица, признанного </a:t>
            </a:r>
            <a:r>
              <a:rPr lang="ru-RU" b="1" dirty="0"/>
              <a:t>в установленном законом порядке недееспособным, если такое лицо по своему состоянию не способно дать согласие на медицинское </a:t>
            </a:r>
            <a:r>
              <a:rPr lang="ru-RU" b="1" dirty="0" smtClean="0"/>
              <a:t>вмешательство</a:t>
            </a:r>
          </a:p>
          <a:p>
            <a:r>
              <a:rPr lang="ru-RU" b="1" dirty="0"/>
              <a:t>несовершеннолетнего больного наркоманией при оказании ему наркологической помощи или при медицинском освидетельствовании несовершеннолетнего в целях установления состояния наркотического либо иного токсического опьянения (за исключением установленных законодательством Российской Федерации случаев приобретения несовершеннолетними полной дееспособности до достижения ими восемнадцатилетнего возраста)</a:t>
            </a:r>
            <a:endParaRPr lang="ru-RU" b="1" dirty="0" smtClean="0"/>
          </a:p>
          <a:p>
            <a:r>
              <a:rPr lang="ru-RU" b="1" dirty="0"/>
              <a:t>несовершеннолетнего реципиента, а также в отношении реципиента, признанного в установленном законом порядке недееспособным, если он по своему состоянию не способен дать информированное добровольное </a:t>
            </a:r>
            <a:r>
              <a:rPr lang="ru-RU" b="1" dirty="0" smtClean="0"/>
              <a:t>согласие</a:t>
            </a:r>
            <a:endParaRPr lang="ru-RU" b="1" dirty="0"/>
          </a:p>
        </p:txBody>
      </p:sp>
      <p:pic>
        <p:nvPicPr>
          <p:cNvPr id="5" name="Рисунок 4"/>
          <p:cNvPicPr>
            <a:picLocks noChangeAspect="1"/>
          </p:cNvPicPr>
          <p:nvPr/>
        </p:nvPicPr>
        <p:blipFill>
          <a:blip r:embed="rId2"/>
          <a:stretch>
            <a:fillRect/>
          </a:stretch>
        </p:blipFill>
        <p:spPr>
          <a:xfrm>
            <a:off x="6084168" y="4901"/>
            <a:ext cx="3034126" cy="2029448"/>
          </a:xfrm>
          <a:prstGeom prst="rect">
            <a:avLst/>
          </a:prstGeom>
        </p:spPr>
      </p:pic>
    </p:spTree>
    <p:extLst>
      <p:ext uri="{BB962C8B-B14F-4D97-AF65-F5344CB8AC3E}">
        <p14:creationId xmlns:p14="http://schemas.microsoft.com/office/powerpoint/2010/main" val="4964358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620246" cy="1143000"/>
          </a:xfrm>
        </p:spPr>
        <p:txBody>
          <a:bodyPr/>
          <a:lstStyle/>
          <a:p>
            <a:pPr algn="ctr"/>
            <a:r>
              <a:rPr lang="ru-RU" sz="3600" b="1" dirty="0" smtClean="0"/>
              <a:t>Отказ от медицинского вмешательства</a:t>
            </a:r>
            <a:endParaRPr lang="ru-RU" sz="3600" b="1" dirty="0"/>
          </a:p>
        </p:txBody>
      </p:sp>
      <p:sp>
        <p:nvSpPr>
          <p:cNvPr id="3" name="Объект 2"/>
          <p:cNvSpPr>
            <a:spLocks noGrp="1"/>
          </p:cNvSpPr>
          <p:nvPr>
            <p:ph idx="1"/>
          </p:nvPr>
        </p:nvSpPr>
        <p:spPr>
          <a:xfrm>
            <a:off x="457200" y="1798072"/>
            <a:ext cx="7620000" cy="4602727"/>
          </a:xfrm>
        </p:spPr>
        <p:txBody>
          <a:bodyPr>
            <a:normAutofit/>
          </a:bodyPr>
          <a:lstStyle/>
          <a:p>
            <a:r>
              <a:rPr lang="ru-RU" b="1" dirty="0" smtClean="0"/>
              <a:t>Гражданин или его законный </a:t>
            </a:r>
            <a:r>
              <a:rPr lang="ru-RU" b="1" dirty="0"/>
              <a:t>представитель </a:t>
            </a:r>
            <a:r>
              <a:rPr lang="ru-RU" b="1" dirty="0" smtClean="0"/>
              <a:t>имеют </a:t>
            </a:r>
            <a:r>
              <a:rPr lang="ru-RU" b="1" dirty="0"/>
              <a:t>право отказаться от медицинского вмешательства или потребовать его прекращения, за исключением </a:t>
            </a:r>
            <a:r>
              <a:rPr lang="ru-RU" b="1" dirty="0" smtClean="0"/>
              <a:t>определенных законом случаев</a:t>
            </a:r>
          </a:p>
          <a:p>
            <a:r>
              <a:rPr lang="ru-RU" b="1" dirty="0" smtClean="0"/>
              <a:t>Законный </a:t>
            </a:r>
            <a:r>
              <a:rPr lang="ru-RU" b="1" dirty="0"/>
              <a:t>представитель лица, признанного в установленном законом порядке недееспособным, осуществляет указанное право в случае, если такое лицо по своему состоянию не способно отказаться от медицинского </a:t>
            </a:r>
            <a:r>
              <a:rPr lang="ru-RU" b="1" dirty="0" smtClean="0"/>
              <a:t>вмешательства</a:t>
            </a:r>
          </a:p>
          <a:p>
            <a:r>
              <a:rPr lang="ru-RU" b="1" dirty="0"/>
              <a:t>При отказе от медицинского вмешательства </a:t>
            </a:r>
            <a:r>
              <a:rPr lang="ru-RU" b="1" dirty="0" smtClean="0"/>
              <a:t>гражданину или его </a:t>
            </a:r>
            <a:r>
              <a:rPr lang="ru-RU" b="1" dirty="0"/>
              <a:t>законному представителю </a:t>
            </a:r>
            <a:r>
              <a:rPr lang="ru-RU" b="1" dirty="0" smtClean="0"/>
              <a:t>в </a:t>
            </a:r>
            <a:r>
              <a:rPr lang="ru-RU" b="1" dirty="0"/>
              <a:t>доступной для него форме должны быть разъяснены возможные последствия такого отказа</a:t>
            </a:r>
          </a:p>
        </p:txBody>
      </p:sp>
      <p:pic>
        <p:nvPicPr>
          <p:cNvPr id="4" name="Рисунок 3"/>
          <p:cNvPicPr>
            <a:picLocks noChangeAspect="1"/>
          </p:cNvPicPr>
          <p:nvPr/>
        </p:nvPicPr>
        <p:blipFill>
          <a:blip r:embed="rId2"/>
          <a:stretch>
            <a:fillRect/>
          </a:stretch>
        </p:blipFill>
        <p:spPr>
          <a:xfrm>
            <a:off x="6444208" y="1"/>
            <a:ext cx="2699792" cy="1798072"/>
          </a:xfrm>
          <a:prstGeom prst="rect">
            <a:avLst/>
          </a:prstGeom>
        </p:spPr>
      </p:pic>
    </p:spTree>
    <p:extLst>
      <p:ext uri="{BB962C8B-B14F-4D97-AF65-F5344CB8AC3E}">
        <p14:creationId xmlns:p14="http://schemas.microsoft.com/office/powerpoint/2010/main" val="16805479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410944" cy="1210146"/>
          </a:xfrm>
        </p:spPr>
        <p:txBody>
          <a:bodyPr/>
          <a:lstStyle/>
          <a:p>
            <a:pPr algn="ctr"/>
            <a:r>
              <a:rPr lang="ru-RU" sz="3200" b="1" dirty="0" smtClean="0"/>
              <a:t>Защита прав несовершеннолетних и недееспособных лиц</a:t>
            </a:r>
            <a:endParaRPr lang="ru-RU" sz="3200" dirty="0"/>
          </a:p>
        </p:txBody>
      </p:sp>
      <p:sp>
        <p:nvSpPr>
          <p:cNvPr id="3" name="Объект 2"/>
          <p:cNvSpPr>
            <a:spLocks noGrp="1"/>
          </p:cNvSpPr>
          <p:nvPr>
            <p:ph idx="1"/>
          </p:nvPr>
        </p:nvSpPr>
        <p:spPr>
          <a:xfrm>
            <a:off x="0" y="1772816"/>
            <a:ext cx="8388424" cy="5040560"/>
          </a:xfrm>
        </p:spPr>
        <p:txBody>
          <a:bodyPr>
            <a:normAutofit/>
          </a:bodyPr>
          <a:lstStyle/>
          <a:p>
            <a:r>
              <a:rPr lang="ru-RU" b="1" dirty="0"/>
              <a:t>При отказе одного из родителей или иного законного представителя </a:t>
            </a:r>
            <a:r>
              <a:rPr lang="ru-RU" b="1" dirty="0" smtClean="0"/>
              <a:t>несовершеннолетнего лица</a:t>
            </a:r>
            <a:r>
              <a:rPr lang="ru-RU" b="1" dirty="0"/>
              <a:t>, </a:t>
            </a:r>
            <a:r>
              <a:rPr lang="ru-RU" b="1" dirty="0" smtClean="0"/>
              <a:t>либо </a:t>
            </a:r>
            <a:r>
              <a:rPr lang="ru-RU" b="1" dirty="0"/>
              <a:t>законного представителя лица, признанного в установленном законом порядке недееспособным, от медицинского вмешательства, необходимого для спасения его жизни, медицинская организация имеет право обратиться в суд для защиты интересов такого </a:t>
            </a:r>
            <a:r>
              <a:rPr lang="ru-RU" b="1" dirty="0" smtClean="0"/>
              <a:t>лица</a:t>
            </a:r>
          </a:p>
          <a:p>
            <a:r>
              <a:rPr lang="ru-RU" b="1" dirty="0" smtClean="0"/>
              <a:t>Законный </a:t>
            </a:r>
            <a:r>
              <a:rPr lang="ru-RU" b="1" dirty="0"/>
              <a:t>представитель лица, признанного в установленном законом порядке недееспособным, извещает орган опеки и попечительства по месту жительства подопечного об отказе от медицинского вмешательства, необходимого для спасения жизни подопечного, не позднее дня, следующего за днем этого отказа</a:t>
            </a:r>
          </a:p>
        </p:txBody>
      </p:sp>
      <p:pic>
        <p:nvPicPr>
          <p:cNvPr id="4" name="Рисунок 3"/>
          <p:cNvPicPr>
            <a:picLocks noChangeAspect="1"/>
          </p:cNvPicPr>
          <p:nvPr/>
        </p:nvPicPr>
        <p:blipFill>
          <a:blip r:embed="rId2"/>
          <a:stretch>
            <a:fillRect/>
          </a:stretch>
        </p:blipFill>
        <p:spPr>
          <a:xfrm>
            <a:off x="6241397" y="0"/>
            <a:ext cx="2902603" cy="1893590"/>
          </a:xfrm>
          <a:prstGeom prst="rect">
            <a:avLst/>
          </a:prstGeom>
        </p:spPr>
      </p:pic>
    </p:spTree>
    <p:extLst>
      <p:ext uri="{BB962C8B-B14F-4D97-AF65-F5344CB8AC3E}">
        <p14:creationId xmlns:p14="http://schemas.microsoft.com/office/powerpoint/2010/main" val="16007921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915000" cy="1143000"/>
          </a:xfrm>
        </p:spPr>
        <p:txBody>
          <a:bodyPr/>
          <a:lstStyle/>
          <a:p>
            <a:pPr algn="ctr"/>
            <a:r>
              <a:rPr lang="ru-RU" sz="3200" b="1" dirty="0"/>
              <a:t>Медицинское вмешательство без согласия</a:t>
            </a:r>
          </a:p>
        </p:txBody>
      </p:sp>
      <p:sp>
        <p:nvSpPr>
          <p:cNvPr id="3" name="Объект 2"/>
          <p:cNvSpPr>
            <a:spLocks noGrp="1"/>
          </p:cNvSpPr>
          <p:nvPr>
            <p:ph idx="1"/>
          </p:nvPr>
        </p:nvSpPr>
        <p:spPr>
          <a:xfrm>
            <a:off x="35496" y="1600200"/>
            <a:ext cx="8568952" cy="5257800"/>
          </a:xfrm>
        </p:spPr>
        <p:txBody>
          <a:bodyPr>
            <a:normAutofit fontScale="77500" lnSpcReduction="20000"/>
          </a:bodyPr>
          <a:lstStyle/>
          <a:p>
            <a:pPr marL="114300" indent="0">
              <a:buNone/>
            </a:pPr>
            <a:r>
              <a:rPr lang="ru-RU" sz="2300" b="1" dirty="0"/>
              <a:t>Медицинское вмешательство без согласия </a:t>
            </a:r>
            <a:r>
              <a:rPr lang="ru-RU" sz="2300" b="1" dirty="0" smtClean="0"/>
              <a:t>гражданина или его законного </a:t>
            </a:r>
            <a:r>
              <a:rPr lang="ru-RU" sz="2300" b="1" dirty="0"/>
              <a:t>представителя допускается:</a:t>
            </a:r>
          </a:p>
          <a:p>
            <a:r>
              <a:rPr lang="ru-RU" sz="2300" b="1" dirty="0"/>
              <a:t>1) если медицинское вмешательство необходимо по экстренным показаниям для устранения угрозы жизни человека и если его состояние не позволяет выразить свою волю или отсутствуют законные </a:t>
            </a:r>
            <a:r>
              <a:rPr lang="ru-RU" sz="2300" b="1" dirty="0" smtClean="0"/>
              <a:t>представители;</a:t>
            </a:r>
            <a:endParaRPr lang="ru-RU" sz="2300" b="1" dirty="0"/>
          </a:p>
          <a:p>
            <a:r>
              <a:rPr lang="ru-RU" sz="2300" b="1" dirty="0"/>
              <a:t>2) в отношении лиц, страдающих заболеваниями, представляющими опасность для окружающих;</a:t>
            </a:r>
          </a:p>
          <a:p>
            <a:r>
              <a:rPr lang="ru-RU" sz="2300" b="1" dirty="0"/>
              <a:t>3) в отношении лиц, страдающих тяжелыми психическими расстройствами;</a:t>
            </a:r>
          </a:p>
          <a:p>
            <a:r>
              <a:rPr lang="ru-RU" sz="2300" b="1" dirty="0"/>
              <a:t>4) в отношении лиц, совершивших общественно опасные деяния (преступления);</a:t>
            </a:r>
          </a:p>
          <a:p>
            <a:r>
              <a:rPr lang="ru-RU" sz="2300" b="1" dirty="0"/>
              <a:t>5) при проведении судебно-медицинской экспертизы и (или) судебно-психиатрической экспертизы</a:t>
            </a:r>
            <a:r>
              <a:rPr lang="ru-RU" sz="2300" b="1" dirty="0" smtClean="0"/>
              <a:t>;</a:t>
            </a:r>
          </a:p>
          <a:p>
            <a:r>
              <a:rPr lang="ru-RU" sz="2300" b="1" dirty="0"/>
              <a:t>6) при оказании паллиативной медицинской помощи, если состояние гражданина не позволяет выразить ему свою волю и отсутствует законный </a:t>
            </a:r>
            <a:r>
              <a:rPr lang="ru-RU" sz="2300" b="1" dirty="0" smtClean="0"/>
              <a:t>представитель</a:t>
            </a:r>
          </a:p>
          <a:p>
            <a:pPr marL="114300" indent="0">
              <a:buNone/>
            </a:pPr>
            <a:r>
              <a:rPr lang="ru-RU" b="1" dirty="0"/>
              <a:t>Решение </a:t>
            </a:r>
            <a:r>
              <a:rPr lang="ru-RU" b="1" dirty="0" smtClean="0"/>
              <a:t>принимается </a:t>
            </a:r>
            <a:r>
              <a:rPr lang="ru-RU" b="1" dirty="0"/>
              <a:t>консилиумом врачей, а в случае, если собрать консилиум невозможно, то непосредственно лечащим (дежурным) врачом с внесением такого решения в медицинскую документацию пациента и последующим уведомлением должностных лиц медицинской организации, гражданина, в отношении которого проведено медицинское вмешательство или его законного представителя, либо решение принимается судом в случаях и в порядке, которые установлены законодательством Российской </a:t>
            </a:r>
            <a:r>
              <a:rPr lang="ru-RU" b="1" dirty="0" smtClean="0"/>
              <a:t>Федерации</a:t>
            </a:r>
            <a:endParaRPr lang="ru-RU" b="1" dirty="0"/>
          </a:p>
        </p:txBody>
      </p:sp>
      <p:pic>
        <p:nvPicPr>
          <p:cNvPr id="5" name="Рисунок 4"/>
          <p:cNvPicPr>
            <a:picLocks noChangeAspect="1"/>
          </p:cNvPicPr>
          <p:nvPr/>
        </p:nvPicPr>
        <p:blipFill>
          <a:blip r:embed="rId2"/>
          <a:stretch>
            <a:fillRect/>
          </a:stretch>
        </p:blipFill>
        <p:spPr>
          <a:xfrm>
            <a:off x="6660232" y="-16521"/>
            <a:ext cx="2476645" cy="1649154"/>
          </a:xfrm>
          <a:prstGeom prst="rect">
            <a:avLst/>
          </a:prstGeom>
        </p:spPr>
      </p:pic>
    </p:spTree>
    <p:extLst>
      <p:ext uri="{BB962C8B-B14F-4D97-AF65-F5344CB8AC3E}">
        <p14:creationId xmlns:p14="http://schemas.microsoft.com/office/powerpoint/2010/main" val="3647134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915000" cy="1143000"/>
          </a:xfrm>
        </p:spPr>
        <p:txBody>
          <a:bodyPr/>
          <a:lstStyle/>
          <a:p>
            <a:pPr algn="ctr"/>
            <a:r>
              <a:rPr lang="ru-RU" sz="4000" b="1" dirty="0" smtClean="0"/>
              <a:t>Оформление согласия и отказа </a:t>
            </a:r>
            <a:endParaRPr lang="ru-RU" sz="4000" b="1" dirty="0"/>
          </a:p>
        </p:txBody>
      </p:sp>
      <p:sp>
        <p:nvSpPr>
          <p:cNvPr id="3" name="Объект 2"/>
          <p:cNvSpPr>
            <a:spLocks noGrp="1"/>
          </p:cNvSpPr>
          <p:nvPr>
            <p:ph idx="1"/>
          </p:nvPr>
        </p:nvSpPr>
        <p:spPr>
          <a:xfrm>
            <a:off x="0" y="1961212"/>
            <a:ext cx="8460432" cy="4896788"/>
          </a:xfrm>
        </p:spPr>
        <p:txBody>
          <a:bodyPr>
            <a:normAutofit fontScale="85000" lnSpcReduction="20000"/>
          </a:bodyPr>
          <a:lstStyle/>
          <a:p>
            <a:r>
              <a:rPr lang="ru-RU" b="1" dirty="0"/>
              <a:t>Гражданин или его законный представитель для получения первичной медико-санитарной помощи при выборе врача и медицинской организации на срок их выбора дают информированное добровольное согласие на определенные виды медицинского вмешательства согласно установленного перечня</a:t>
            </a:r>
          </a:p>
          <a:p>
            <a:r>
              <a:rPr lang="ru-RU" b="1" dirty="0"/>
              <a:t>Информированное добровольное согласие на медицинское вмешательство или отказ от медицинского вмешательства содержится в медицинской документации гражданина и оформляется в виде документа на бумажном носителе, подписанного </a:t>
            </a:r>
            <a:r>
              <a:rPr lang="ru-RU" b="1" dirty="0" smtClean="0"/>
              <a:t>гражданином или его законным </a:t>
            </a:r>
            <a:r>
              <a:rPr lang="ru-RU" b="1" dirty="0"/>
              <a:t>представителем, медицинским работником, либо формируется в форме электронного документа, подписанного </a:t>
            </a:r>
            <a:r>
              <a:rPr lang="ru-RU" b="1" dirty="0" smtClean="0"/>
              <a:t>электронными подписями</a:t>
            </a:r>
          </a:p>
          <a:p>
            <a:r>
              <a:rPr lang="ru-RU" b="1" dirty="0"/>
              <a:t>Порядок дачи информированного добровольного согласия на медицинское вмешательство и отказа от медицинского вмешательства, в том числе в отношении определенных видов медицинского вмешательства, форма информированного добровольного согласия на медицинское вмешательство и форма отказа от медицинского вмешательства утверждаются уполномоченным федеральным органом исполнительной власти</a:t>
            </a:r>
            <a:endParaRPr lang="ru-RU" b="1" dirty="0" smtClean="0"/>
          </a:p>
        </p:txBody>
      </p:sp>
      <p:pic>
        <p:nvPicPr>
          <p:cNvPr id="4" name="Рисунок 3"/>
          <p:cNvPicPr>
            <a:picLocks noChangeAspect="1"/>
          </p:cNvPicPr>
          <p:nvPr/>
        </p:nvPicPr>
        <p:blipFill>
          <a:blip r:embed="rId2"/>
          <a:stretch>
            <a:fillRect/>
          </a:stretch>
        </p:blipFill>
        <p:spPr>
          <a:xfrm>
            <a:off x="6372200" y="1"/>
            <a:ext cx="2771800" cy="1961212"/>
          </a:xfrm>
          <a:prstGeom prst="rect">
            <a:avLst/>
          </a:prstGeom>
        </p:spPr>
      </p:pic>
    </p:spTree>
    <p:extLst>
      <p:ext uri="{BB962C8B-B14F-4D97-AF65-F5344CB8AC3E}">
        <p14:creationId xmlns:p14="http://schemas.microsoft.com/office/powerpoint/2010/main" val="29184431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6131024" cy="1143000"/>
          </a:xfrm>
        </p:spPr>
        <p:txBody>
          <a:bodyPr/>
          <a:lstStyle/>
          <a:p>
            <a:pPr algn="ctr"/>
            <a:r>
              <a:rPr lang="ru-RU" sz="3200" b="1" dirty="0"/>
              <a:t>Правило информированного добровольного согласия</a:t>
            </a:r>
            <a:endParaRPr lang="ru-RU" sz="3200" dirty="0"/>
          </a:p>
        </p:txBody>
      </p:sp>
      <p:sp>
        <p:nvSpPr>
          <p:cNvPr id="3" name="Объект 2"/>
          <p:cNvSpPr>
            <a:spLocks noGrp="1"/>
          </p:cNvSpPr>
          <p:nvPr>
            <p:ph idx="1"/>
          </p:nvPr>
        </p:nvSpPr>
        <p:spPr>
          <a:xfrm>
            <a:off x="0" y="1600200"/>
            <a:ext cx="8388424" cy="5257800"/>
          </a:xfrm>
        </p:spPr>
        <p:txBody>
          <a:bodyPr>
            <a:normAutofit fontScale="92500" lnSpcReduction="20000"/>
          </a:bodyPr>
          <a:lstStyle/>
          <a:p>
            <a:r>
              <a:rPr lang="ru-RU" b="1" dirty="0"/>
              <a:t>Правило  добровольного  согласия впервые  было сформулировано в Нюрнбергском кодексе, с целью защиты прав участников медицинского эксперимента, а в дальнейшем распространился  на все случаи практической </a:t>
            </a:r>
            <a:r>
              <a:rPr lang="ru-RU" b="1" dirty="0" smtClean="0"/>
              <a:t>медицины</a:t>
            </a:r>
          </a:p>
          <a:p>
            <a:r>
              <a:rPr lang="ru-RU" b="1" dirty="0" smtClean="0"/>
              <a:t>Длительное </a:t>
            </a:r>
            <a:r>
              <a:rPr lang="ru-RU" b="1" dirty="0"/>
              <a:t>время в медицине была распространена </a:t>
            </a:r>
            <a:r>
              <a:rPr lang="ru-RU" b="1" dirty="0" err="1"/>
              <a:t>патерналистическая</a:t>
            </a:r>
            <a:r>
              <a:rPr lang="ru-RU" b="1" dirty="0"/>
              <a:t> модель взаимоотношений врача с пациентом, в которой доминирующее положение занимал врач, и соответственно все решения принимал </a:t>
            </a:r>
            <a:r>
              <a:rPr lang="ru-RU" b="1" dirty="0" smtClean="0"/>
              <a:t>врач</a:t>
            </a:r>
          </a:p>
          <a:p>
            <a:r>
              <a:rPr lang="ru-RU" b="1" dirty="0"/>
              <a:t>Правило  добровольного  согласия </a:t>
            </a:r>
            <a:r>
              <a:rPr lang="ru-RU" b="1" dirty="0" smtClean="0"/>
              <a:t>основывается на признании права человека распоряжаться </a:t>
            </a:r>
            <a:r>
              <a:rPr lang="ru-RU" b="1" dirty="0"/>
              <a:t>собственной жизнью </a:t>
            </a:r>
            <a:endParaRPr lang="ru-RU" b="1" dirty="0" smtClean="0"/>
          </a:p>
          <a:p>
            <a:r>
              <a:rPr lang="ru-RU" b="1" dirty="0" smtClean="0"/>
              <a:t>Правило </a:t>
            </a:r>
            <a:r>
              <a:rPr lang="ru-RU" b="1" dirty="0"/>
              <a:t>добровольного согласия  не должно сводиться к формальному получению согласия или отказа </a:t>
            </a:r>
            <a:r>
              <a:rPr lang="ru-RU" b="1" dirty="0" smtClean="0"/>
              <a:t>пациента</a:t>
            </a:r>
          </a:p>
          <a:p>
            <a:r>
              <a:rPr lang="ru-RU" b="1" dirty="0" smtClean="0"/>
              <a:t>Врач должен:</a:t>
            </a:r>
          </a:p>
          <a:p>
            <a:pPr>
              <a:buFont typeface="Wingdings" panose="05000000000000000000" pitchFamily="2" charset="2"/>
              <a:buChar char="Ø"/>
            </a:pPr>
            <a:r>
              <a:rPr lang="ru-RU" b="1" dirty="0" smtClean="0"/>
              <a:t> </a:t>
            </a:r>
            <a:r>
              <a:rPr lang="ru-RU" b="1" dirty="0"/>
              <a:t>обеспечить добровольность принятия решения </a:t>
            </a:r>
            <a:r>
              <a:rPr lang="ru-RU" b="1" dirty="0" smtClean="0"/>
              <a:t>пациентом</a:t>
            </a:r>
          </a:p>
          <a:p>
            <a:pPr>
              <a:buFont typeface="Wingdings" panose="05000000000000000000" pitchFamily="2" charset="2"/>
              <a:buChar char="Ø"/>
            </a:pPr>
            <a:r>
              <a:rPr lang="ru-RU" b="1" dirty="0" smtClean="0"/>
              <a:t>обеспечить </a:t>
            </a:r>
            <a:r>
              <a:rPr lang="ru-RU" b="1" dirty="0"/>
              <a:t>понимание пациентом полученной информации и </a:t>
            </a:r>
            <a:r>
              <a:rPr lang="ru-RU" b="1" dirty="0" smtClean="0"/>
              <a:t>своей ответственности </a:t>
            </a:r>
            <a:r>
              <a:rPr lang="ru-RU" b="1" dirty="0"/>
              <a:t>за принятое решение, которое напрямую влияет на его жизнь и </a:t>
            </a:r>
            <a:r>
              <a:rPr lang="ru-RU" b="1" dirty="0" smtClean="0"/>
              <a:t>здоровье</a:t>
            </a:r>
          </a:p>
          <a:p>
            <a:pPr>
              <a:buFont typeface="Wingdings" panose="05000000000000000000" pitchFamily="2" charset="2"/>
              <a:buChar char="Ø"/>
            </a:pPr>
            <a:r>
              <a:rPr lang="ru-RU" b="1" dirty="0" smtClean="0"/>
              <a:t>обеспечить </a:t>
            </a:r>
            <a:r>
              <a:rPr lang="ru-RU" b="1" dirty="0"/>
              <a:t>возможность реализации автономии пациента, особенно в  случае несовпадения мнения пациента с мнением </a:t>
            </a:r>
            <a:r>
              <a:rPr lang="ru-RU" b="1" dirty="0" smtClean="0"/>
              <a:t>врача</a:t>
            </a:r>
            <a:endParaRPr lang="ru-RU" b="1" dirty="0"/>
          </a:p>
        </p:txBody>
      </p:sp>
      <p:pic>
        <p:nvPicPr>
          <p:cNvPr id="4" name="Рисунок 3"/>
          <p:cNvPicPr>
            <a:picLocks noChangeAspect="1"/>
          </p:cNvPicPr>
          <p:nvPr/>
        </p:nvPicPr>
        <p:blipFill>
          <a:blip r:embed="rId2"/>
          <a:stretch>
            <a:fillRect/>
          </a:stretch>
        </p:blipFill>
        <p:spPr>
          <a:xfrm>
            <a:off x="6588224" y="1"/>
            <a:ext cx="2561792" cy="1706154"/>
          </a:xfrm>
          <a:prstGeom prst="rect">
            <a:avLst/>
          </a:prstGeom>
        </p:spPr>
      </p:pic>
    </p:spTree>
    <p:extLst>
      <p:ext uri="{BB962C8B-B14F-4D97-AF65-F5344CB8AC3E}">
        <p14:creationId xmlns:p14="http://schemas.microsoft.com/office/powerpoint/2010/main" val="9282808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620000" cy="5746650"/>
          </a:xfrm>
        </p:spPr>
        <p:txBody>
          <a:bodyPr/>
          <a:lstStyle/>
          <a:p>
            <a:r>
              <a:rPr lang="ru-RU" b="1" dirty="0" smtClean="0"/>
              <a:t>Вопрос 5.</a:t>
            </a:r>
            <a:br>
              <a:rPr lang="ru-RU" b="1" dirty="0" smtClean="0"/>
            </a:br>
            <a:r>
              <a:rPr lang="ru-RU" b="1" dirty="0" smtClean="0"/>
              <a:t>Правило </a:t>
            </a:r>
            <a:r>
              <a:rPr lang="ru-RU" b="1" dirty="0"/>
              <a:t>правдивости и право пациента на информацию</a:t>
            </a:r>
            <a:br>
              <a:rPr lang="ru-RU" b="1" dirty="0"/>
            </a:br>
            <a:endParaRPr lang="ru-RU" dirty="0"/>
          </a:p>
        </p:txBody>
      </p:sp>
      <p:pic>
        <p:nvPicPr>
          <p:cNvPr id="3" name="Рисунок 2"/>
          <p:cNvPicPr>
            <a:picLocks noChangeAspect="1"/>
          </p:cNvPicPr>
          <p:nvPr/>
        </p:nvPicPr>
        <p:blipFill>
          <a:blip r:embed="rId2"/>
          <a:stretch>
            <a:fillRect/>
          </a:stretch>
        </p:blipFill>
        <p:spPr>
          <a:xfrm>
            <a:off x="5220072" y="3645024"/>
            <a:ext cx="3240360" cy="3212976"/>
          </a:xfrm>
          <a:prstGeom prst="rect">
            <a:avLst/>
          </a:prstGeom>
        </p:spPr>
      </p:pic>
    </p:spTree>
    <p:extLst>
      <p:ext uri="{BB962C8B-B14F-4D97-AF65-F5344CB8AC3E}">
        <p14:creationId xmlns:p14="http://schemas.microsoft.com/office/powerpoint/2010/main" val="33395110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3768" y="274638"/>
            <a:ext cx="4075780" cy="1143000"/>
          </a:xfrm>
        </p:spPr>
        <p:txBody>
          <a:bodyPr/>
          <a:lstStyle/>
          <a:p>
            <a:pPr algn="ctr"/>
            <a:r>
              <a:rPr lang="ru-RU" sz="3600" b="1" dirty="0" smtClean="0"/>
              <a:t>Право </a:t>
            </a:r>
            <a:r>
              <a:rPr lang="ru-RU" sz="3600" b="1" dirty="0"/>
              <a:t>пациента на </a:t>
            </a:r>
            <a:r>
              <a:rPr lang="ru-RU" sz="3600" b="1" dirty="0" smtClean="0"/>
              <a:t>информацию</a:t>
            </a:r>
            <a:endParaRPr lang="ru-RU" dirty="0"/>
          </a:p>
        </p:txBody>
      </p:sp>
      <p:sp>
        <p:nvSpPr>
          <p:cNvPr id="3" name="Объект 2"/>
          <p:cNvSpPr>
            <a:spLocks noGrp="1"/>
          </p:cNvSpPr>
          <p:nvPr>
            <p:ph idx="1"/>
          </p:nvPr>
        </p:nvSpPr>
        <p:spPr>
          <a:xfrm>
            <a:off x="0" y="1600200"/>
            <a:ext cx="8077200" cy="5257800"/>
          </a:xfrm>
        </p:spPr>
        <p:txBody>
          <a:bodyPr>
            <a:normAutofit/>
          </a:bodyPr>
          <a:lstStyle/>
          <a:p>
            <a:r>
              <a:rPr lang="ru-RU" sz="2400" b="1" dirty="0"/>
              <a:t>Федеральный закон от N 323-ФЗ "Об основах охраны здоровья граждан в Российской Федерации» </a:t>
            </a:r>
            <a:r>
              <a:rPr lang="ru-RU" b="1" dirty="0" smtClean="0"/>
              <a:t>Статья</a:t>
            </a:r>
            <a:r>
              <a:rPr lang="ru-RU" b="1" dirty="0"/>
              <a:t> 22.  </a:t>
            </a:r>
            <a:r>
              <a:rPr lang="ru-RU" b="1" dirty="0" smtClean="0"/>
              <a:t>«Информация </a:t>
            </a:r>
            <a:r>
              <a:rPr lang="ru-RU" b="1" dirty="0"/>
              <a:t>о состоянии </a:t>
            </a:r>
            <a:r>
              <a:rPr lang="ru-RU" b="1" dirty="0" smtClean="0"/>
              <a:t>здоровья»</a:t>
            </a:r>
          </a:p>
          <a:p>
            <a:r>
              <a:rPr lang="ru-RU" b="1" dirty="0"/>
              <a:t>Каждый имеет право получить в доступной для него форме имеющуюся в медицинской организации информацию о состоянии своего здоровья, в том числе сведения о результатах медицинского обследования, наличии заболевания, об установленном диагнозе и о прогнозе развития заболевания, методах оказания медицинской помощи, связанном с ними риске, возможных видах медицинского вмешательства, его последствиях и результатах оказания медицинской помощи </a:t>
            </a:r>
            <a:r>
              <a:rPr lang="ru-RU" b="1" dirty="0" smtClean="0"/>
              <a:t>Несовершеннолетние лица имеют право на получение </a:t>
            </a:r>
            <a:r>
              <a:rPr lang="ru-RU" b="1" dirty="0"/>
              <a:t>информации о состоянии здоровья в доступной для них форме</a:t>
            </a:r>
          </a:p>
        </p:txBody>
      </p:sp>
      <p:pic>
        <p:nvPicPr>
          <p:cNvPr id="5" name="Рисунок 4"/>
          <p:cNvPicPr>
            <a:picLocks noChangeAspect="1"/>
          </p:cNvPicPr>
          <p:nvPr/>
        </p:nvPicPr>
        <p:blipFill>
          <a:blip r:embed="rId2"/>
          <a:stretch>
            <a:fillRect/>
          </a:stretch>
        </p:blipFill>
        <p:spPr>
          <a:xfrm>
            <a:off x="6559548" y="0"/>
            <a:ext cx="2584452" cy="1700808"/>
          </a:xfrm>
          <a:prstGeom prst="rect">
            <a:avLst/>
          </a:prstGeom>
        </p:spPr>
      </p:pic>
      <p:pic>
        <p:nvPicPr>
          <p:cNvPr id="6" name="Рисунок 5"/>
          <p:cNvPicPr>
            <a:picLocks noChangeAspect="1"/>
          </p:cNvPicPr>
          <p:nvPr/>
        </p:nvPicPr>
        <p:blipFill>
          <a:blip r:embed="rId3"/>
          <a:stretch>
            <a:fillRect/>
          </a:stretch>
        </p:blipFill>
        <p:spPr>
          <a:xfrm>
            <a:off x="-9237" y="4119"/>
            <a:ext cx="2420997" cy="1616095"/>
          </a:xfrm>
          <a:prstGeom prst="rect">
            <a:avLst/>
          </a:prstGeom>
        </p:spPr>
      </p:pic>
    </p:spTree>
    <p:extLst>
      <p:ext uri="{BB962C8B-B14F-4D97-AF65-F5344CB8AC3E}">
        <p14:creationId xmlns:p14="http://schemas.microsoft.com/office/powerpoint/2010/main" val="23570672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199" y="274638"/>
            <a:ext cx="6181871" cy="1143000"/>
          </a:xfrm>
        </p:spPr>
        <p:txBody>
          <a:bodyPr/>
          <a:lstStyle/>
          <a:p>
            <a:pPr algn="ctr"/>
            <a:r>
              <a:rPr lang="ru-RU" sz="3600" b="1" dirty="0"/>
              <a:t>Право пациента на информацию</a:t>
            </a:r>
            <a:endParaRPr lang="ru-RU" sz="3600" dirty="0"/>
          </a:p>
        </p:txBody>
      </p:sp>
      <p:sp>
        <p:nvSpPr>
          <p:cNvPr id="3" name="Объект 2"/>
          <p:cNvSpPr>
            <a:spLocks noGrp="1"/>
          </p:cNvSpPr>
          <p:nvPr>
            <p:ph idx="1"/>
          </p:nvPr>
        </p:nvSpPr>
        <p:spPr>
          <a:xfrm>
            <a:off x="0" y="1600200"/>
            <a:ext cx="8460432" cy="4800600"/>
          </a:xfrm>
        </p:spPr>
        <p:txBody>
          <a:bodyPr>
            <a:normAutofit fontScale="85000" lnSpcReduction="10000"/>
          </a:bodyPr>
          <a:lstStyle/>
          <a:p>
            <a:r>
              <a:rPr lang="ru-RU" b="1" dirty="0"/>
              <a:t>Информация о состоянии здоровья предоставляется пациенту лично лечащим врачом или другими медицинскими работниками, принимающими непосредственное участие в медицинском обследовании и </a:t>
            </a:r>
            <a:r>
              <a:rPr lang="ru-RU" b="1" dirty="0" smtClean="0"/>
              <a:t>лечении</a:t>
            </a:r>
          </a:p>
          <a:p>
            <a:r>
              <a:rPr lang="ru-RU" b="1" dirty="0" smtClean="0"/>
              <a:t>В </a:t>
            </a:r>
            <a:r>
              <a:rPr lang="ru-RU" b="1" dirty="0"/>
              <a:t>отношении несовершеннолетнего лица, не достигшего возраста, пятнадцати лет или несовершеннолетнего лица больного наркоманией, не достигшего возраста шестнадцати </a:t>
            </a:r>
            <a:r>
              <a:rPr lang="ru-RU" b="1" dirty="0" smtClean="0"/>
              <a:t>лет и лица, признанного </a:t>
            </a:r>
            <a:r>
              <a:rPr lang="ru-RU" b="1" dirty="0"/>
              <a:t>в установленном законом порядке </a:t>
            </a:r>
            <a:r>
              <a:rPr lang="ru-RU" b="1" dirty="0" smtClean="0"/>
              <a:t>недееспособным, </a:t>
            </a:r>
            <a:r>
              <a:rPr lang="ru-RU" b="1" dirty="0"/>
              <a:t>информация о состоянии здоровья предоставляется их законным </a:t>
            </a:r>
            <a:r>
              <a:rPr lang="ru-RU" b="1" dirty="0" smtClean="0"/>
              <a:t>представителям</a:t>
            </a:r>
          </a:p>
          <a:p>
            <a:r>
              <a:rPr lang="ru-RU" b="1" dirty="0" smtClean="0"/>
              <a:t>В </a:t>
            </a:r>
            <a:r>
              <a:rPr lang="ru-RU" b="1" dirty="0"/>
              <a:t>отношении несовершеннолетнего лица, </a:t>
            </a:r>
            <a:r>
              <a:rPr lang="ru-RU" b="1" dirty="0" smtClean="0"/>
              <a:t>достигшего </a:t>
            </a:r>
            <a:r>
              <a:rPr lang="ru-RU" b="1" dirty="0"/>
              <a:t>возраста, пятнадцати лет или несовершеннолетнего лица больного наркоманией, </a:t>
            </a:r>
            <a:r>
              <a:rPr lang="ru-RU" b="1" dirty="0" smtClean="0"/>
              <a:t>достигшего </a:t>
            </a:r>
            <a:r>
              <a:rPr lang="ru-RU" b="1" dirty="0"/>
              <a:t>возраста шестнадцати лет </a:t>
            </a:r>
            <a:r>
              <a:rPr lang="ru-RU" b="1" dirty="0" smtClean="0"/>
              <a:t>, </a:t>
            </a:r>
            <a:r>
              <a:rPr lang="ru-RU" b="1" dirty="0"/>
              <a:t>но не приобретших дееспособность в полном объеме, информация о состоянии здоровья предоставляется этим лицам, а также до достижения этими лицами совершеннолетия их законным </a:t>
            </a:r>
            <a:r>
              <a:rPr lang="ru-RU" b="1" dirty="0" smtClean="0"/>
              <a:t>представителям</a:t>
            </a:r>
          </a:p>
          <a:p>
            <a:r>
              <a:rPr lang="ru-RU" b="1" dirty="0" smtClean="0"/>
              <a:t>Несовершеннолетние </a:t>
            </a:r>
            <a:r>
              <a:rPr lang="ru-RU" b="1" dirty="0"/>
              <a:t>лица имеют право на получение информации о состоянии здоровья в доступной для них форме</a:t>
            </a:r>
          </a:p>
          <a:p>
            <a:endParaRPr lang="ru-RU" dirty="0"/>
          </a:p>
        </p:txBody>
      </p:sp>
      <p:pic>
        <p:nvPicPr>
          <p:cNvPr id="5" name="Рисунок 4"/>
          <p:cNvPicPr>
            <a:picLocks noChangeAspect="1"/>
          </p:cNvPicPr>
          <p:nvPr/>
        </p:nvPicPr>
        <p:blipFill>
          <a:blip r:embed="rId2"/>
          <a:stretch>
            <a:fillRect/>
          </a:stretch>
        </p:blipFill>
        <p:spPr>
          <a:xfrm>
            <a:off x="6639071" y="0"/>
            <a:ext cx="2504929" cy="1600200"/>
          </a:xfrm>
          <a:prstGeom prst="rect">
            <a:avLst/>
          </a:prstGeom>
        </p:spPr>
      </p:pic>
    </p:spTree>
    <p:extLst>
      <p:ext uri="{BB962C8B-B14F-4D97-AF65-F5344CB8AC3E}">
        <p14:creationId xmlns:p14="http://schemas.microsoft.com/office/powerpoint/2010/main" val="29219994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6768752" cy="1143000"/>
          </a:xfrm>
        </p:spPr>
        <p:txBody>
          <a:bodyPr/>
          <a:lstStyle/>
          <a:p>
            <a:pPr algn="ctr"/>
            <a:r>
              <a:rPr lang="ru-RU" b="1" dirty="0"/>
              <a:t>Роль медицины в жизни общества</a:t>
            </a:r>
            <a:endParaRPr lang="ru-RU" dirty="0"/>
          </a:p>
        </p:txBody>
      </p:sp>
      <p:sp>
        <p:nvSpPr>
          <p:cNvPr id="3" name="Объект 2"/>
          <p:cNvSpPr>
            <a:spLocks noGrp="1"/>
          </p:cNvSpPr>
          <p:nvPr>
            <p:ph idx="1"/>
          </p:nvPr>
        </p:nvSpPr>
        <p:spPr/>
        <p:txBody>
          <a:bodyPr>
            <a:normAutofit/>
          </a:bodyPr>
          <a:lstStyle/>
          <a:p>
            <a:pPr marL="114300" indent="0">
              <a:buNone/>
            </a:pPr>
            <a:r>
              <a:rPr lang="ru-RU" sz="3200" b="1" dirty="0" smtClean="0"/>
              <a:t>Каждый </a:t>
            </a:r>
            <a:r>
              <a:rPr lang="ru-RU" sz="3200" b="1" dirty="0"/>
              <a:t>врач несет моральную ответственность перед медицинским сообществом за свою врачебную </a:t>
            </a:r>
            <a:r>
              <a:rPr lang="ru-RU" sz="2800" b="1" dirty="0"/>
              <a:t>деятельность</a:t>
            </a:r>
            <a:r>
              <a:rPr lang="ru-RU" sz="3200" b="1" dirty="0"/>
              <a:t>, а медицинское сообщество несет ответственность за своих членов перед обществом в </a:t>
            </a:r>
            <a:r>
              <a:rPr lang="ru-RU" sz="3200" b="1" dirty="0" smtClean="0"/>
              <a:t>целом. </a:t>
            </a:r>
          </a:p>
          <a:p>
            <a:pPr marL="114300" indent="0" algn="r">
              <a:buNone/>
            </a:pPr>
            <a:endParaRPr lang="ru-RU" i="1" dirty="0" smtClean="0"/>
          </a:p>
          <a:p>
            <a:pPr marL="114300" indent="0" algn="r">
              <a:buNone/>
            </a:pPr>
            <a:r>
              <a:rPr lang="ru-RU" b="1" i="1" dirty="0" smtClean="0"/>
              <a:t>«</a:t>
            </a:r>
            <a:r>
              <a:rPr lang="ru-RU" b="1" i="1" dirty="0"/>
              <a:t>Кодекс этики российского врача» утвержден 4-ой Конференцией Ассоциации врачей России, ноябрь 1994 г.</a:t>
            </a:r>
          </a:p>
          <a:p>
            <a:pPr marL="114300" indent="0" algn="r">
              <a:buNone/>
            </a:pPr>
            <a:endParaRPr lang="ru-RU" sz="3200" b="1" dirty="0"/>
          </a:p>
          <a:p>
            <a:pPr marL="114300" indent="0">
              <a:buNone/>
            </a:pPr>
            <a:endParaRPr lang="ru-RU"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0"/>
            <a:ext cx="2049086" cy="223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15937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6059016" cy="1143000"/>
          </a:xfrm>
        </p:spPr>
        <p:txBody>
          <a:bodyPr/>
          <a:lstStyle/>
          <a:p>
            <a:pPr algn="ctr"/>
            <a:r>
              <a:rPr lang="ru-RU" sz="3600" b="1" dirty="0"/>
              <a:t>Право пациента на информацию</a:t>
            </a:r>
            <a:endParaRPr lang="ru-RU" sz="3600" dirty="0"/>
          </a:p>
        </p:txBody>
      </p:sp>
      <p:sp>
        <p:nvSpPr>
          <p:cNvPr id="3" name="Объект 2"/>
          <p:cNvSpPr>
            <a:spLocks noGrp="1"/>
          </p:cNvSpPr>
          <p:nvPr>
            <p:ph idx="1"/>
          </p:nvPr>
        </p:nvSpPr>
        <p:spPr>
          <a:xfrm>
            <a:off x="0" y="1600200"/>
            <a:ext cx="8388424" cy="5257800"/>
          </a:xfrm>
        </p:spPr>
        <p:txBody>
          <a:bodyPr>
            <a:normAutofit fontScale="92500" lnSpcReduction="10000"/>
          </a:bodyPr>
          <a:lstStyle/>
          <a:p>
            <a:r>
              <a:rPr lang="ru-RU" b="1" dirty="0"/>
              <a:t>Информация о состоянии здоровья не может быть предоставлена пациенту против его </a:t>
            </a:r>
            <a:r>
              <a:rPr lang="ru-RU" b="1" dirty="0" smtClean="0"/>
              <a:t>воли</a:t>
            </a:r>
          </a:p>
          <a:p>
            <a:r>
              <a:rPr lang="ru-RU" b="1" dirty="0" smtClean="0"/>
              <a:t>В </a:t>
            </a:r>
            <a:r>
              <a:rPr lang="ru-RU" b="1" dirty="0"/>
              <a:t>случае неблагоприятного прогноза развития заболевания информация должна сообщаться в деликатной форме гражданину или его супругу (супруге), одному из близких родственников (детям, родителям, усыновленным, усыновителям, родным братьям и родным сестрам, внукам, дедушкам, бабушкам), если пациент не запретил сообщать им об этом и (или) не определил иное лицо, которому должна быть передана такая </a:t>
            </a:r>
            <a:r>
              <a:rPr lang="ru-RU" b="1" dirty="0" smtClean="0"/>
              <a:t>информация</a:t>
            </a:r>
          </a:p>
          <a:p>
            <a:r>
              <a:rPr lang="ru-RU" b="1" dirty="0"/>
              <a:t>Пациент либо его законный представитель имеет право непосредственно знакомиться с медицинской документацией, отражающей состояние его </a:t>
            </a:r>
            <a:r>
              <a:rPr lang="ru-RU" b="1" dirty="0" smtClean="0"/>
              <a:t>здоровья и </a:t>
            </a:r>
            <a:r>
              <a:rPr lang="ru-RU" b="1" dirty="0"/>
              <a:t>получать на основании такой документации консультации у других </a:t>
            </a:r>
            <a:r>
              <a:rPr lang="ru-RU" b="1" dirty="0" smtClean="0"/>
              <a:t>специалистов</a:t>
            </a:r>
          </a:p>
          <a:p>
            <a:r>
              <a:rPr lang="ru-RU" b="1" dirty="0"/>
              <a:t>Пациент либо его законный представитель имеет право по запросу, направленному в том числе в электронной форме, получать отражающие состояние здоровья пациента медицинские документы (их копии) и выписки из них, в том числе в форме электронных документов</a:t>
            </a:r>
          </a:p>
        </p:txBody>
      </p:sp>
      <p:pic>
        <p:nvPicPr>
          <p:cNvPr id="11" name="Рисунок 10"/>
          <p:cNvPicPr>
            <a:picLocks noChangeAspect="1"/>
          </p:cNvPicPr>
          <p:nvPr/>
        </p:nvPicPr>
        <p:blipFill>
          <a:blip r:embed="rId2"/>
          <a:stretch>
            <a:fillRect/>
          </a:stretch>
        </p:blipFill>
        <p:spPr>
          <a:xfrm>
            <a:off x="6660232" y="0"/>
            <a:ext cx="2483768" cy="1649377"/>
          </a:xfrm>
          <a:prstGeom prst="rect">
            <a:avLst/>
          </a:prstGeom>
        </p:spPr>
      </p:pic>
    </p:spTree>
    <p:extLst>
      <p:ext uri="{BB962C8B-B14F-4D97-AF65-F5344CB8AC3E}">
        <p14:creationId xmlns:p14="http://schemas.microsoft.com/office/powerpoint/2010/main" val="35344681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987008" cy="1143000"/>
          </a:xfrm>
        </p:spPr>
        <p:txBody>
          <a:bodyPr/>
          <a:lstStyle/>
          <a:p>
            <a:pPr algn="ctr"/>
            <a:r>
              <a:rPr lang="ru-RU" sz="3600" b="1" dirty="0"/>
              <a:t>Правило правдивости</a:t>
            </a:r>
            <a:endParaRPr lang="ru-RU" sz="3600" dirty="0"/>
          </a:p>
        </p:txBody>
      </p:sp>
      <p:sp>
        <p:nvSpPr>
          <p:cNvPr id="3" name="Объект 2"/>
          <p:cNvSpPr>
            <a:spLocks noGrp="1"/>
          </p:cNvSpPr>
          <p:nvPr>
            <p:ph idx="1"/>
          </p:nvPr>
        </p:nvSpPr>
        <p:spPr>
          <a:xfrm>
            <a:off x="107504" y="1600200"/>
            <a:ext cx="8352928" cy="5257800"/>
          </a:xfrm>
        </p:spPr>
        <p:txBody>
          <a:bodyPr>
            <a:normAutofit fontScale="92500" lnSpcReduction="20000"/>
          </a:bodyPr>
          <a:lstStyle/>
          <a:p>
            <a:r>
              <a:rPr lang="ru-RU" b="1" dirty="0" smtClean="0"/>
              <a:t>В  медицинской этике  долгое время было распространено мнение о правомерности «святой лжи»</a:t>
            </a:r>
          </a:p>
          <a:p>
            <a:r>
              <a:rPr lang="ru-RU" b="1" dirty="0" smtClean="0"/>
              <a:t> </a:t>
            </a:r>
            <a:r>
              <a:rPr lang="ru-RU" b="1" dirty="0" err="1" smtClean="0"/>
              <a:t>С.П.Боткин</a:t>
            </a:r>
            <a:r>
              <a:rPr lang="ru-RU" b="1" dirty="0" smtClean="0"/>
              <a:t>: </a:t>
            </a:r>
            <a:r>
              <a:rPr lang="ru-RU" b="1" dirty="0"/>
              <a:t>«Я считаю непозволительным врачу высказывать больному свои сомнения о возможности неблагоприятного  исхода болезни…Лучший тот врач, который умеет внушить больному надежду:  во многих случаях это является наиболее действенным </a:t>
            </a:r>
            <a:r>
              <a:rPr lang="ru-RU" b="1" dirty="0" smtClean="0"/>
              <a:t>лекарством»</a:t>
            </a:r>
          </a:p>
          <a:p>
            <a:r>
              <a:rPr lang="ru-RU" b="1" dirty="0" smtClean="0"/>
              <a:t>В </a:t>
            </a:r>
            <a:r>
              <a:rPr lang="ru-RU" b="1" dirty="0"/>
              <a:t>советской медицинской деонтологии  было закреплено правило «лжесвидетельства» в отношении онкологических больных, объяснялось это тем, что пациент потерявший надежду может даже покончить жизнь самоубийством </a:t>
            </a:r>
            <a:endParaRPr lang="ru-RU" b="1" dirty="0" smtClean="0"/>
          </a:p>
          <a:p>
            <a:r>
              <a:rPr lang="ru-RU" b="1" dirty="0" smtClean="0"/>
              <a:t>Правдивость </a:t>
            </a:r>
            <a:r>
              <a:rPr lang="ru-RU" b="1" dirty="0"/>
              <a:t>является залогом прочности любых социальных отношений </a:t>
            </a:r>
            <a:endParaRPr lang="ru-RU" b="1" dirty="0" smtClean="0"/>
          </a:p>
          <a:p>
            <a:r>
              <a:rPr lang="ru-RU" b="1" dirty="0" smtClean="0"/>
              <a:t>Правило </a:t>
            </a:r>
            <a:r>
              <a:rPr lang="ru-RU" b="1" dirty="0"/>
              <a:t>правдивости – это не просто передача точной информации, это проявление уважения к </a:t>
            </a:r>
            <a:r>
              <a:rPr lang="ru-RU" b="1" dirty="0" smtClean="0"/>
              <a:t>пациенту  </a:t>
            </a:r>
            <a:r>
              <a:rPr lang="ru-RU" b="1" dirty="0"/>
              <a:t>и желание установить с ним доверительные </a:t>
            </a:r>
            <a:r>
              <a:rPr lang="ru-RU" b="1" dirty="0" smtClean="0"/>
              <a:t>отношения</a:t>
            </a:r>
          </a:p>
          <a:p>
            <a:r>
              <a:rPr lang="ru-RU" b="1" dirty="0"/>
              <a:t>Правило правдивости </a:t>
            </a:r>
            <a:r>
              <a:rPr lang="ru-RU" b="1" dirty="0" smtClean="0"/>
              <a:t>не означает бездумное выкладывание фактов, необходим </a:t>
            </a:r>
            <a:r>
              <a:rPr lang="ru-RU" b="1" dirty="0"/>
              <a:t>индивидуальный </a:t>
            </a:r>
            <a:r>
              <a:rPr lang="ru-RU" b="1" dirty="0" smtClean="0"/>
              <a:t>подход к пациенту</a:t>
            </a:r>
            <a:endParaRPr lang="ru-RU"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0"/>
            <a:ext cx="3059832" cy="172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14675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6275040" cy="1143000"/>
          </a:xfrm>
        </p:spPr>
        <p:txBody>
          <a:bodyPr/>
          <a:lstStyle/>
          <a:p>
            <a:pPr algn="ctr"/>
            <a:r>
              <a:rPr lang="ru-RU" sz="3600" b="1" dirty="0"/>
              <a:t>Правило правдивости</a:t>
            </a:r>
            <a:endParaRPr lang="ru-RU" sz="3600" dirty="0"/>
          </a:p>
        </p:txBody>
      </p:sp>
      <p:sp>
        <p:nvSpPr>
          <p:cNvPr id="3" name="Объект 2"/>
          <p:cNvSpPr>
            <a:spLocks noGrp="1"/>
          </p:cNvSpPr>
          <p:nvPr>
            <p:ph idx="1"/>
          </p:nvPr>
        </p:nvSpPr>
        <p:spPr>
          <a:xfrm>
            <a:off x="0" y="1600200"/>
            <a:ext cx="8460432" cy="5141168"/>
          </a:xfrm>
        </p:spPr>
        <p:txBody>
          <a:bodyPr>
            <a:normAutofit fontScale="92500" lnSpcReduction="10000"/>
          </a:bodyPr>
          <a:lstStyle/>
          <a:p>
            <a:r>
              <a:rPr lang="ru-RU" b="1" dirty="0" smtClean="0"/>
              <a:t>Правило правдивости обеспечивает возможность принятия своевременного осознанного решения относительно своего здоровья и жизни</a:t>
            </a:r>
          </a:p>
          <a:p>
            <a:r>
              <a:rPr lang="ru-RU" b="1" dirty="0"/>
              <a:t>Врач должен понимать, когда он скрывает информацию от пациента, то в этом случае  он берет на себя ответственность за все </a:t>
            </a:r>
            <a:r>
              <a:rPr lang="ru-RU" b="1" dirty="0" smtClean="0"/>
              <a:t>решения</a:t>
            </a:r>
          </a:p>
          <a:p>
            <a:r>
              <a:rPr lang="ru-RU" b="1" dirty="0" smtClean="0"/>
              <a:t>Психологический </a:t>
            </a:r>
            <a:r>
              <a:rPr lang="ru-RU" b="1" dirty="0"/>
              <a:t>довод: когда скрывается правда от </a:t>
            </a:r>
            <a:r>
              <a:rPr lang="ru-RU" b="1" dirty="0" smtClean="0"/>
              <a:t>пациента, он начинает </a:t>
            </a:r>
            <a:r>
              <a:rPr lang="ru-RU" b="1" dirty="0"/>
              <a:t>волноваться, мучиться в догадках</a:t>
            </a:r>
            <a:r>
              <a:rPr lang="ru-RU" b="1" dirty="0" smtClean="0"/>
              <a:t>, пациент </a:t>
            </a:r>
            <a:r>
              <a:rPr lang="ru-RU" b="1" dirty="0"/>
              <a:t>оказывается в психологической </a:t>
            </a:r>
            <a:r>
              <a:rPr lang="ru-RU" b="1" dirty="0" smtClean="0"/>
              <a:t>изоляции</a:t>
            </a:r>
            <a:endParaRPr lang="ru-RU" b="1" dirty="0"/>
          </a:p>
          <a:p>
            <a:r>
              <a:rPr lang="ru-RU" b="1" dirty="0"/>
              <a:t>Юридический довод: в условиях незнания диагноза и прогноза заболевания у пациента нет возможности реализовать свои права: заключить брак, оформить завещание и т. д. </a:t>
            </a:r>
          </a:p>
          <a:p>
            <a:r>
              <a:rPr lang="ru-RU" b="1" dirty="0"/>
              <a:t>Религиозный довод: если это верующий человек, то для него особое значение имеет принятие смерти как стадии </a:t>
            </a:r>
            <a:r>
              <a:rPr lang="ru-RU" b="1" dirty="0" smtClean="0"/>
              <a:t>жизни</a:t>
            </a:r>
            <a:endParaRPr lang="ru-RU" b="1" dirty="0"/>
          </a:p>
          <a:p>
            <a:r>
              <a:rPr lang="ru-RU" b="1" dirty="0"/>
              <a:t>Медицинский довод: ложь врача порождает уверенность у пациента, что медицина бессильна, теряется доверие к врачу, и пациент начинает хаотично обращаться за консультациями к другим </a:t>
            </a:r>
            <a:r>
              <a:rPr lang="ru-RU" b="1" dirty="0" smtClean="0"/>
              <a:t>специалистам, заниматься самолечением</a:t>
            </a:r>
            <a:endParaRPr lang="ru-RU" b="1" dirty="0"/>
          </a:p>
        </p:txBody>
      </p:sp>
      <p:pic>
        <p:nvPicPr>
          <p:cNvPr id="4" name="Рисунок 3"/>
          <p:cNvPicPr>
            <a:picLocks noChangeAspect="1"/>
          </p:cNvPicPr>
          <p:nvPr/>
        </p:nvPicPr>
        <p:blipFill>
          <a:blip r:embed="rId2"/>
          <a:stretch>
            <a:fillRect/>
          </a:stretch>
        </p:blipFill>
        <p:spPr>
          <a:xfrm flipH="1">
            <a:off x="6732239" y="27049"/>
            <a:ext cx="2411760" cy="1636888"/>
          </a:xfrm>
          <a:prstGeom prst="rect">
            <a:avLst/>
          </a:prstGeom>
        </p:spPr>
      </p:pic>
    </p:spTree>
    <p:extLst>
      <p:ext uri="{BB962C8B-B14F-4D97-AF65-F5344CB8AC3E}">
        <p14:creationId xmlns:p14="http://schemas.microsoft.com/office/powerpoint/2010/main" val="9511885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620000" cy="5602634"/>
          </a:xfrm>
        </p:spPr>
        <p:txBody>
          <a:bodyPr/>
          <a:lstStyle/>
          <a:p>
            <a:r>
              <a:rPr lang="ru-RU" b="1" dirty="0" smtClean="0"/>
              <a:t>Вопрос 6.</a:t>
            </a:r>
            <a:br>
              <a:rPr lang="ru-RU" b="1" dirty="0" smtClean="0"/>
            </a:br>
            <a:r>
              <a:rPr lang="ru-RU" b="1" dirty="0" smtClean="0"/>
              <a:t>Правило </a:t>
            </a:r>
            <a:r>
              <a:rPr lang="ru-RU" b="1" dirty="0"/>
              <a:t>конфиденциальности и право пациента на врачебную тайну</a:t>
            </a:r>
            <a:r>
              <a:rPr lang="ru-RU" dirty="0"/>
              <a:t/>
            </a:r>
            <a:br>
              <a:rPr lang="ru-RU" dirty="0"/>
            </a:br>
            <a:endParaRPr lang="ru-RU" dirty="0"/>
          </a:p>
        </p:txBody>
      </p:sp>
      <p:pic>
        <p:nvPicPr>
          <p:cNvPr id="3" name="Рисунок 2"/>
          <p:cNvPicPr>
            <a:picLocks noChangeAspect="1"/>
          </p:cNvPicPr>
          <p:nvPr/>
        </p:nvPicPr>
        <p:blipFill>
          <a:blip r:embed="rId2"/>
          <a:stretch>
            <a:fillRect/>
          </a:stretch>
        </p:blipFill>
        <p:spPr>
          <a:xfrm>
            <a:off x="5292080" y="4769768"/>
            <a:ext cx="3140139" cy="2088232"/>
          </a:xfrm>
          <a:prstGeom prst="rect">
            <a:avLst/>
          </a:prstGeom>
        </p:spPr>
      </p:pic>
    </p:spTree>
    <p:extLst>
      <p:ext uri="{BB962C8B-B14F-4D97-AF65-F5344CB8AC3E}">
        <p14:creationId xmlns:p14="http://schemas.microsoft.com/office/powerpoint/2010/main" val="10583117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987008" cy="1143000"/>
          </a:xfrm>
        </p:spPr>
        <p:txBody>
          <a:bodyPr/>
          <a:lstStyle/>
          <a:p>
            <a:pPr algn="ctr"/>
            <a:r>
              <a:rPr lang="ru-RU" sz="3600" b="1" dirty="0" smtClean="0"/>
              <a:t>Право </a:t>
            </a:r>
            <a:r>
              <a:rPr lang="ru-RU" sz="3600" b="1" dirty="0"/>
              <a:t>пациента на врачебную тайну</a:t>
            </a:r>
            <a:endParaRPr lang="ru-RU" sz="3600" dirty="0"/>
          </a:p>
        </p:txBody>
      </p:sp>
      <p:sp>
        <p:nvSpPr>
          <p:cNvPr id="3" name="Объект 2"/>
          <p:cNvSpPr>
            <a:spLocks noGrp="1"/>
          </p:cNvSpPr>
          <p:nvPr>
            <p:ph idx="1"/>
          </p:nvPr>
        </p:nvSpPr>
        <p:spPr>
          <a:xfrm>
            <a:off x="0" y="1600200"/>
            <a:ext cx="8460432" cy="4800600"/>
          </a:xfrm>
        </p:spPr>
        <p:txBody>
          <a:bodyPr>
            <a:normAutofit fontScale="92500" lnSpcReduction="20000"/>
          </a:bodyPr>
          <a:lstStyle/>
          <a:p>
            <a:r>
              <a:rPr lang="ru-RU" sz="2400" b="1" dirty="0"/>
              <a:t>Федеральный закон от N 323-ФЗ "Об основах охраны здоровья граждан в Российской Федерации» </a:t>
            </a:r>
            <a:r>
              <a:rPr lang="ru-RU" b="1" dirty="0"/>
              <a:t>Статья 13. «Соблюдение врачебной тайны</a:t>
            </a:r>
            <a:r>
              <a:rPr lang="ru-RU" b="1" dirty="0" smtClean="0"/>
              <a:t>»</a:t>
            </a:r>
          </a:p>
          <a:p>
            <a:r>
              <a:rPr lang="ru-RU" b="1" dirty="0"/>
              <a:t>Сведения о факте обращения гражданина за оказанием медицинской помощи, состоянии его здоровья и диагнозе, иные сведения, полученные при его медицинском обследовании и лечении, составляют врачебную </a:t>
            </a:r>
            <a:r>
              <a:rPr lang="ru-RU" b="1" dirty="0" smtClean="0"/>
              <a:t>тайну</a:t>
            </a:r>
          </a:p>
          <a:p>
            <a:r>
              <a:rPr lang="ru-RU" b="1" dirty="0"/>
              <a:t>Не допускается разглашение сведений, составляющих врачебную тайну, в том числе после смерти человека, лицами, которым они стали известны при обучении, исполнении трудовых, должностных, служебных и иных обязанностей, за исключением </a:t>
            </a:r>
            <a:r>
              <a:rPr lang="ru-RU" b="1" dirty="0" smtClean="0"/>
              <a:t>определенных законом случаев</a:t>
            </a:r>
          </a:p>
          <a:p>
            <a:r>
              <a:rPr lang="ru-RU" b="1" dirty="0"/>
              <a:t>С письменного согласия гражданина или его законного представителя допускается разглашение сведений, составляющих врачебную тайну, другим гражданам, в том числе должностным лицам, в целях медицинского обследования и лечения пациента, проведения научных исследований, их опубликования в научных изданиях, использования в учебном процессе и в иных целях</a:t>
            </a:r>
          </a:p>
          <a:p>
            <a:endParaRPr lang="ru-RU" dirty="0"/>
          </a:p>
        </p:txBody>
      </p:sp>
      <p:pic>
        <p:nvPicPr>
          <p:cNvPr id="5" name="Рисунок 4"/>
          <p:cNvPicPr>
            <a:picLocks noChangeAspect="1"/>
          </p:cNvPicPr>
          <p:nvPr/>
        </p:nvPicPr>
        <p:blipFill>
          <a:blip r:embed="rId2"/>
          <a:stretch>
            <a:fillRect/>
          </a:stretch>
        </p:blipFill>
        <p:spPr>
          <a:xfrm>
            <a:off x="6620850" y="1"/>
            <a:ext cx="2523150" cy="1600200"/>
          </a:xfrm>
          <a:prstGeom prst="rect">
            <a:avLst/>
          </a:prstGeom>
        </p:spPr>
      </p:pic>
    </p:spTree>
    <p:extLst>
      <p:ext uri="{BB962C8B-B14F-4D97-AF65-F5344CB8AC3E}">
        <p14:creationId xmlns:p14="http://schemas.microsoft.com/office/powerpoint/2010/main" val="18058436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915000" cy="850106"/>
          </a:xfrm>
        </p:spPr>
        <p:txBody>
          <a:bodyPr/>
          <a:lstStyle/>
          <a:p>
            <a:pPr algn="ctr"/>
            <a:r>
              <a:rPr lang="ru-RU" sz="3600" b="1" dirty="0"/>
              <a:t>Право пациента на врачебную тайну</a:t>
            </a:r>
            <a:endParaRPr lang="ru-RU" sz="3600" dirty="0"/>
          </a:p>
        </p:txBody>
      </p:sp>
      <p:sp>
        <p:nvSpPr>
          <p:cNvPr id="3" name="Объект 2"/>
          <p:cNvSpPr>
            <a:spLocks noGrp="1"/>
          </p:cNvSpPr>
          <p:nvPr>
            <p:ph idx="1"/>
          </p:nvPr>
        </p:nvSpPr>
        <p:spPr>
          <a:xfrm>
            <a:off x="0" y="1556792"/>
            <a:ext cx="8532440" cy="5301208"/>
          </a:xfrm>
        </p:spPr>
        <p:txBody>
          <a:bodyPr>
            <a:noAutofit/>
          </a:bodyPr>
          <a:lstStyle/>
          <a:p>
            <a:pPr marL="114300" indent="0">
              <a:buNone/>
            </a:pPr>
            <a:r>
              <a:rPr lang="ru-RU" sz="1500" b="1" dirty="0" smtClean="0"/>
              <a:t>Предоставление сведений, составляющих врачебную тайну, без согласия гражданина или его законного представителя допускается:</a:t>
            </a:r>
          </a:p>
          <a:p>
            <a:r>
              <a:rPr lang="ru-RU" sz="1500" b="1" dirty="0" smtClean="0"/>
              <a:t>в целях проведения медицинского обследования и лечения гражданина, который в результате своего состояния не способен выразить свою волю;</a:t>
            </a:r>
          </a:p>
          <a:p>
            <a:r>
              <a:rPr lang="ru-RU" sz="1500" b="1" dirty="0" smtClean="0"/>
              <a:t>при угрозе распространения инфекционных заболеваний, массовых отравлений и поражений;</a:t>
            </a:r>
          </a:p>
          <a:p>
            <a:r>
              <a:rPr lang="ru-RU" sz="1500" b="1" dirty="0" smtClean="0"/>
              <a:t>по запросу органов дознания и следствия, суда, органов прокуратуры органа уголовно-исполнительной системы;</a:t>
            </a:r>
          </a:p>
          <a:p>
            <a:r>
              <a:rPr lang="ru-RU" sz="1500" b="1" dirty="0" smtClean="0"/>
              <a:t>в целях осуществления контроля за исполнением лицами, признанными больными наркоманией, возложенной на них судом обязанности пройти лечение от наркомании;</a:t>
            </a:r>
          </a:p>
          <a:p>
            <a:r>
              <a:rPr lang="ru-RU" sz="1500" b="1" dirty="0" smtClean="0"/>
              <a:t>в случае оказания медицинской помощи несовершеннолетнему лицу, для информирования одного из его родителей или иного законного представителя;</a:t>
            </a:r>
          </a:p>
          <a:p>
            <a:r>
              <a:rPr lang="ru-RU" sz="1500" b="1" dirty="0" smtClean="0"/>
              <a:t>в целях информирования органов внутренних дел о поступлении пациента, в отношении которого имеются достаточные основания полагать, что вред его здоровью причинен в результате противоправных действий;</a:t>
            </a:r>
          </a:p>
          <a:p>
            <a:r>
              <a:rPr lang="ru-RU" sz="1500" b="1" dirty="0" smtClean="0"/>
              <a:t>в целях проведения военно-врачебной экспертизы;</a:t>
            </a:r>
          </a:p>
          <a:p>
            <a:r>
              <a:rPr lang="ru-RU" sz="1500" b="1" dirty="0" smtClean="0"/>
              <a:t>в целях расследования несчастного случая на производстве и профессионального заболевания;</a:t>
            </a:r>
          </a:p>
          <a:p>
            <a:r>
              <a:rPr lang="ru-RU" sz="1500" b="1" dirty="0"/>
              <a:t>при обмене информацией медицинскими </a:t>
            </a:r>
            <a:r>
              <a:rPr lang="ru-RU" sz="1500" b="1" dirty="0" smtClean="0"/>
              <a:t>организациями;</a:t>
            </a:r>
            <a:endParaRPr lang="ru-RU" sz="1500" b="1" dirty="0"/>
          </a:p>
          <a:p>
            <a:r>
              <a:rPr lang="ru-RU" sz="1500" b="1" dirty="0"/>
              <a:t>в</a:t>
            </a:r>
            <a:r>
              <a:rPr lang="ru-RU" sz="1500" b="1" dirty="0" smtClean="0"/>
              <a:t> </a:t>
            </a:r>
            <a:r>
              <a:rPr lang="ru-RU" sz="1500" b="1" dirty="0"/>
              <a:t>целях осуществления учета и контроля в системе обязательного социального страхования;</a:t>
            </a:r>
          </a:p>
          <a:p>
            <a:r>
              <a:rPr lang="ru-RU" sz="1500" b="1" dirty="0" smtClean="0"/>
              <a:t>в </a:t>
            </a:r>
            <a:r>
              <a:rPr lang="ru-RU" sz="1500" b="1" dirty="0"/>
              <a:t>целях осуществления контроля качества и безопасности медицинской </a:t>
            </a:r>
            <a:r>
              <a:rPr lang="ru-RU" sz="1500" b="1" dirty="0" smtClean="0"/>
              <a:t>деятельности</a:t>
            </a:r>
            <a:endParaRPr lang="ru-RU" sz="1500" b="1" dirty="0"/>
          </a:p>
        </p:txBody>
      </p:sp>
      <p:pic>
        <p:nvPicPr>
          <p:cNvPr id="4" name="Рисунок 3"/>
          <p:cNvPicPr>
            <a:picLocks noChangeAspect="1"/>
          </p:cNvPicPr>
          <p:nvPr/>
        </p:nvPicPr>
        <p:blipFill>
          <a:blip r:embed="rId2"/>
          <a:stretch>
            <a:fillRect/>
          </a:stretch>
        </p:blipFill>
        <p:spPr>
          <a:xfrm>
            <a:off x="6337591" y="-21813"/>
            <a:ext cx="2806409" cy="1578605"/>
          </a:xfrm>
          <a:prstGeom prst="rect">
            <a:avLst/>
          </a:prstGeom>
        </p:spPr>
      </p:pic>
    </p:spTree>
    <p:extLst>
      <p:ext uri="{BB962C8B-B14F-4D97-AF65-F5344CB8AC3E}">
        <p14:creationId xmlns:p14="http://schemas.microsoft.com/office/powerpoint/2010/main" val="1001250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6275040" cy="1143000"/>
          </a:xfrm>
        </p:spPr>
        <p:txBody>
          <a:bodyPr/>
          <a:lstStyle/>
          <a:p>
            <a:pPr algn="ctr"/>
            <a:r>
              <a:rPr lang="ru-RU" sz="3600" b="1" dirty="0"/>
              <a:t>Правило конфиденциальности</a:t>
            </a:r>
            <a:endParaRPr lang="ru-RU" sz="3600" dirty="0"/>
          </a:p>
        </p:txBody>
      </p:sp>
      <p:sp>
        <p:nvSpPr>
          <p:cNvPr id="3" name="Объект 2"/>
          <p:cNvSpPr>
            <a:spLocks noGrp="1"/>
          </p:cNvSpPr>
          <p:nvPr>
            <p:ph idx="1"/>
          </p:nvPr>
        </p:nvSpPr>
        <p:spPr>
          <a:xfrm>
            <a:off x="179512" y="1600200"/>
            <a:ext cx="8208912" cy="5213176"/>
          </a:xfrm>
        </p:spPr>
        <p:txBody>
          <a:bodyPr>
            <a:normAutofit fontScale="92500" lnSpcReduction="20000"/>
          </a:bodyPr>
          <a:lstStyle/>
          <a:p>
            <a:r>
              <a:rPr lang="ru-RU" b="1" dirty="0" smtClean="0"/>
              <a:t>Древнейшая обязанность </a:t>
            </a:r>
            <a:r>
              <a:rPr lang="ru-RU" b="1" dirty="0"/>
              <a:t>врача </a:t>
            </a:r>
            <a:r>
              <a:rPr lang="ru-RU" b="1" dirty="0" smtClean="0"/>
              <a:t> - соблюдение врачебной тайны была закреплена еще в Клятве Гиппократа</a:t>
            </a:r>
          </a:p>
          <a:p>
            <a:r>
              <a:rPr lang="ru-RU" b="1" dirty="0"/>
              <a:t>П</a:t>
            </a:r>
            <a:r>
              <a:rPr lang="ru-RU" b="1" dirty="0" smtClean="0"/>
              <a:t>равило </a:t>
            </a:r>
            <a:r>
              <a:rPr lang="ru-RU" b="1" dirty="0"/>
              <a:t>конфиденциальности в целом обеспечивает  право гражданина на частную </a:t>
            </a:r>
            <a:r>
              <a:rPr lang="ru-RU" b="1" dirty="0" smtClean="0"/>
              <a:t>жизнь</a:t>
            </a:r>
          </a:p>
          <a:p>
            <a:r>
              <a:rPr lang="ru-RU" b="1" dirty="0" smtClean="0"/>
              <a:t>Правило </a:t>
            </a:r>
            <a:r>
              <a:rPr lang="ru-RU" b="1" dirty="0"/>
              <a:t>конфиденциальности </a:t>
            </a:r>
            <a:r>
              <a:rPr lang="ru-RU" b="1" dirty="0" smtClean="0"/>
              <a:t>– залог доверительных отношений врача и пациента</a:t>
            </a:r>
          </a:p>
          <a:p>
            <a:r>
              <a:rPr lang="ru-RU" b="1" dirty="0" err="1" smtClean="0"/>
              <a:t>В.А.Манассеин</a:t>
            </a:r>
            <a:r>
              <a:rPr lang="ru-RU" b="1" dirty="0" smtClean="0"/>
              <a:t> высказывался </a:t>
            </a:r>
            <a:r>
              <a:rPr lang="ru-RU" b="1" dirty="0"/>
              <a:t>за абсолютное сохранение тайны: «Молчать…врач не имеет права выдавать тайн, которые узнал благодаря своей профессии, это предательство по отношению к больному</a:t>
            </a:r>
            <a:r>
              <a:rPr lang="ru-RU" b="1" dirty="0" smtClean="0"/>
              <a:t>…»</a:t>
            </a:r>
          </a:p>
          <a:p>
            <a:r>
              <a:rPr lang="ru-RU" b="1" dirty="0" smtClean="0"/>
              <a:t>Адвокат </a:t>
            </a:r>
            <a:r>
              <a:rPr lang="ru-RU" b="1" dirty="0" err="1" smtClean="0"/>
              <a:t>А.Ф.Кони</a:t>
            </a:r>
            <a:r>
              <a:rPr lang="ru-RU" b="1" dirty="0" smtClean="0"/>
              <a:t> </a:t>
            </a:r>
            <a:r>
              <a:rPr lang="ru-RU" b="1" dirty="0"/>
              <a:t>считал, что в том случае, если пациент представляет угрозу для общества, то «из-под оболочки врача должен выступить </a:t>
            </a:r>
            <a:r>
              <a:rPr lang="ru-RU" b="1" dirty="0" smtClean="0"/>
              <a:t>гражданин»</a:t>
            </a:r>
          </a:p>
          <a:p>
            <a:r>
              <a:rPr lang="ru-RU" b="1" dirty="0" smtClean="0"/>
              <a:t>В </a:t>
            </a:r>
            <a:r>
              <a:rPr lang="ru-RU" b="1" dirty="0"/>
              <a:t>современном российском законодательстве предусмотрены случаи, когда врачебная тайна может быть </a:t>
            </a:r>
            <a:r>
              <a:rPr lang="ru-RU" b="1" dirty="0" smtClean="0"/>
              <a:t>разглашена</a:t>
            </a:r>
          </a:p>
          <a:p>
            <a:r>
              <a:rPr lang="ru-RU" b="1" dirty="0" smtClean="0"/>
              <a:t>При </a:t>
            </a:r>
            <a:r>
              <a:rPr lang="ru-RU" b="1" dirty="0"/>
              <a:t>рассмотрении  проблемы  конфликта интересов пациента и </a:t>
            </a:r>
            <a:r>
              <a:rPr lang="ru-RU" b="1" dirty="0" smtClean="0"/>
              <a:t>общества раскрытие информации обоснованно</a:t>
            </a:r>
            <a:r>
              <a:rPr lang="ru-RU" b="1" dirty="0"/>
              <a:t>, но врач должен понимать, что  это исключение из правила</a:t>
            </a:r>
          </a:p>
        </p:txBody>
      </p:sp>
      <p:pic>
        <p:nvPicPr>
          <p:cNvPr id="4" name="Рисунок 3"/>
          <p:cNvPicPr>
            <a:picLocks noChangeAspect="1"/>
          </p:cNvPicPr>
          <p:nvPr/>
        </p:nvPicPr>
        <p:blipFill>
          <a:blip r:embed="rId2"/>
          <a:stretch>
            <a:fillRect/>
          </a:stretch>
        </p:blipFill>
        <p:spPr>
          <a:xfrm>
            <a:off x="6948264" y="0"/>
            <a:ext cx="2195736" cy="1666959"/>
          </a:xfrm>
          <a:prstGeom prst="rect">
            <a:avLst/>
          </a:prstGeom>
        </p:spPr>
      </p:pic>
    </p:spTree>
    <p:extLst>
      <p:ext uri="{BB962C8B-B14F-4D97-AF65-F5344CB8AC3E}">
        <p14:creationId xmlns:p14="http://schemas.microsoft.com/office/powerpoint/2010/main" val="4025762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t>СПАСИБО ЗА ВНИМАНИЕ!</a:t>
            </a:r>
            <a:endParaRPr lang="ru-RU" b="1" dirty="0"/>
          </a:p>
        </p:txBody>
      </p:sp>
      <p:pic>
        <p:nvPicPr>
          <p:cNvPr id="4" name="Рисунок 3"/>
          <p:cNvPicPr>
            <a:picLocks noChangeAspect="1"/>
          </p:cNvPicPr>
          <p:nvPr/>
        </p:nvPicPr>
        <p:blipFill>
          <a:blip r:embed="rId2"/>
          <a:stretch>
            <a:fillRect/>
          </a:stretch>
        </p:blipFill>
        <p:spPr>
          <a:xfrm>
            <a:off x="0" y="1210340"/>
            <a:ext cx="8460432" cy="5647660"/>
          </a:xfrm>
          <a:prstGeom prst="rect">
            <a:avLst/>
          </a:prstGeom>
        </p:spPr>
      </p:pic>
    </p:spTree>
    <p:extLst>
      <p:ext uri="{BB962C8B-B14F-4D97-AF65-F5344CB8AC3E}">
        <p14:creationId xmlns:p14="http://schemas.microsoft.com/office/powerpoint/2010/main" val="14577930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6001540" cy="1143000"/>
          </a:xfrm>
        </p:spPr>
        <p:txBody>
          <a:bodyPr/>
          <a:lstStyle/>
          <a:p>
            <a:pPr algn="ctr"/>
            <a:r>
              <a:rPr lang="ru-RU" sz="3600" b="1" dirty="0"/>
              <a:t>Медицинское сообщество </a:t>
            </a:r>
            <a:r>
              <a:rPr lang="ru-RU" sz="3600" b="1" dirty="0" smtClean="0"/>
              <a:t/>
            </a:r>
            <a:br>
              <a:rPr lang="ru-RU" sz="3600" b="1" dirty="0" smtClean="0"/>
            </a:br>
            <a:r>
              <a:rPr lang="ru-RU" sz="3600" b="1" dirty="0" smtClean="0"/>
              <a:t>и </a:t>
            </a:r>
            <a:r>
              <a:rPr lang="ru-RU" sz="3600" b="1" dirty="0"/>
              <a:t>общество</a:t>
            </a:r>
            <a:endParaRPr lang="ru-RU" sz="3600" dirty="0"/>
          </a:p>
        </p:txBody>
      </p:sp>
      <p:sp>
        <p:nvSpPr>
          <p:cNvPr id="3" name="Объект 2"/>
          <p:cNvSpPr>
            <a:spLocks noGrp="1"/>
          </p:cNvSpPr>
          <p:nvPr>
            <p:ph idx="1"/>
          </p:nvPr>
        </p:nvSpPr>
        <p:spPr/>
        <p:txBody>
          <a:bodyPr/>
          <a:lstStyle/>
          <a:p>
            <a:r>
              <a:rPr lang="ru-RU" b="1" dirty="0" smtClean="0"/>
              <a:t>Общество во все времена предъявляло высокие требования к представителям медицины, что обусловлено значимой социальной ролью данной профессиональной сферы</a:t>
            </a:r>
          </a:p>
          <a:p>
            <a:r>
              <a:rPr lang="ru-RU" b="1" dirty="0"/>
              <a:t>Медицинское сообщество </a:t>
            </a:r>
            <a:r>
              <a:rPr lang="ru-RU" b="1" dirty="0" smtClean="0"/>
              <a:t>в ответ на требования общества формирует нормы профессиональной медицинской этики для своих членов, </a:t>
            </a:r>
            <a:r>
              <a:rPr lang="ru-RU" b="1" dirty="0"/>
              <a:t>тем самым демонстрируя </a:t>
            </a:r>
            <a:r>
              <a:rPr lang="ru-RU" b="1" dirty="0" smtClean="0"/>
              <a:t>понимание </a:t>
            </a:r>
            <a:r>
              <a:rPr lang="ru-RU" b="1" dirty="0"/>
              <a:t>значимости поддержания высоких моральных стандартов </a:t>
            </a:r>
            <a:r>
              <a:rPr lang="ru-RU" b="1" dirty="0" smtClean="0"/>
              <a:t>профессии</a:t>
            </a:r>
          </a:p>
          <a:p>
            <a:r>
              <a:rPr lang="ru-RU" b="1" dirty="0"/>
              <a:t>Нравственное самосознание  врача является элементом его профессионализма, без которого невозможно применение своих знаний во благо человечества</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1540" y="11528"/>
            <a:ext cx="3131840" cy="169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3605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800" b="1" dirty="0"/>
              <a:t>Профессиональная этика</a:t>
            </a:r>
            <a:endParaRPr lang="ru-RU" dirty="0"/>
          </a:p>
        </p:txBody>
      </p:sp>
      <p:sp>
        <p:nvSpPr>
          <p:cNvPr id="3" name="Объект 2"/>
          <p:cNvSpPr>
            <a:spLocks noGrp="1"/>
          </p:cNvSpPr>
          <p:nvPr>
            <p:ph idx="1"/>
          </p:nvPr>
        </p:nvSpPr>
        <p:spPr/>
        <p:txBody>
          <a:bodyPr/>
          <a:lstStyle/>
          <a:p>
            <a:r>
              <a:rPr lang="ru-RU" sz="2800" b="1" dirty="0"/>
              <a:t>Профессиональная этика – это совокупность этических принципов и ценностей, норм поведения,  которые соответствуют сущности профессии и обеспечивают должный характер взаимоотношений между людьми в процессе профессиональной </a:t>
            </a:r>
            <a:r>
              <a:rPr lang="ru-RU" sz="2800" b="1" dirty="0" smtClean="0"/>
              <a:t>деятельности </a:t>
            </a:r>
            <a:endParaRPr lang="ru-RU" sz="2800" b="1" dirty="0"/>
          </a:p>
          <a:p>
            <a:r>
              <a:rPr lang="ru-RU" sz="2800" b="1" dirty="0"/>
              <a:t>Профессиональная этика  – это нравственное самосознание профессиональной группы, ее психология и </a:t>
            </a:r>
            <a:r>
              <a:rPr lang="ru-RU" sz="2800" b="1" dirty="0" smtClean="0"/>
              <a:t>идеология</a:t>
            </a:r>
            <a:endParaRPr lang="ru-RU" sz="2800" b="1" dirty="0"/>
          </a:p>
          <a:p>
            <a:endParaRPr lang="ru-R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5223454"/>
            <a:ext cx="2790775" cy="1603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27303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6644274" cy="1143000"/>
          </a:xfrm>
        </p:spPr>
        <p:txBody>
          <a:bodyPr/>
          <a:lstStyle/>
          <a:p>
            <a:pPr algn="ctr"/>
            <a:r>
              <a:rPr lang="ru-RU" b="1" dirty="0" smtClean="0"/>
              <a:t>Медицинская этика</a:t>
            </a:r>
            <a:endParaRPr lang="ru-RU" b="1" dirty="0"/>
          </a:p>
        </p:txBody>
      </p:sp>
      <p:sp>
        <p:nvSpPr>
          <p:cNvPr id="3" name="Объект 2"/>
          <p:cNvSpPr>
            <a:spLocks noGrp="1"/>
          </p:cNvSpPr>
          <p:nvPr>
            <p:ph idx="1"/>
          </p:nvPr>
        </p:nvSpPr>
        <p:spPr>
          <a:xfrm>
            <a:off x="0" y="1628800"/>
            <a:ext cx="8388424" cy="4772000"/>
          </a:xfrm>
        </p:spPr>
        <p:txBody>
          <a:bodyPr/>
          <a:lstStyle/>
          <a:p>
            <a:r>
              <a:rPr lang="ru-RU" b="1" dirty="0"/>
              <a:t>Медицинская этика – это отрасль профессиональной этики, регулирующая профессиональное поведение медицинских работников по отношению к </a:t>
            </a:r>
            <a:r>
              <a:rPr lang="ru-RU" b="1" dirty="0" smtClean="0"/>
              <a:t>обществу, пациентам </a:t>
            </a:r>
            <a:r>
              <a:rPr lang="ru-RU" b="1" dirty="0"/>
              <a:t>и коллегам.</a:t>
            </a:r>
          </a:p>
          <a:p>
            <a:endParaRPr lang="ru-RU"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870938"/>
            <a:ext cx="5256584" cy="394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4815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274638"/>
            <a:ext cx="5616624" cy="1143000"/>
          </a:xfrm>
        </p:spPr>
        <p:txBody>
          <a:bodyPr/>
          <a:lstStyle/>
          <a:p>
            <a:pPr algn="ctr"/>
            <a:r>
              <a:rPr lang="ru-RU" sz="4400" b="1" dirty="0" smtClean="0"/>
              <a:t>Права и обязанности врача</a:t>
            </a:r>
            <a:endParaRPr lang="ru-RU" sz="4400" b="1" dirty="0"/>
          </a:p>
        </p:txBody>
      </p:sp>
      <p:sp>
        <p:nvSpPr>
          <p:cNvPr id="3" name="Текст 2"/>
          <p:cNvSpPr>
            <a:spLocks noGrp="1"/>
          </p:cNvSpPr>
          <p:nvPr>
            <p:ph type="body" idx="1"/>
          </p:nvPr>
        </p:nvSpPr>
        <p:spPr/>
        <p:txBody>
          <a:bodyPr/>
          <a:lstStyle/>
          <a:p>
            <a:r>
              <a:rPr lang="ru-RU" dirty="0" smtClean="0"/>
              <a:t>Правовая регламентация</a:t>
            </a:r>
            <a:endParaRPr lang="ru-RU" dirty="0"/>
          </a:p>
        </p:txBody>
      </p:sp>
      <p:sp>
        <p:nvSpPr>
          <p:cNvPr id="4" name="Объект 3"/>
          <p:cNvSpPr>
            <a:spLocks noGrp="1"/>
          </p:cNvSpPr>
          <p:nvPr>
            <p:ph sz="half" idx="2"/>
          </p:nvPr>
        </p:nvSpPr>
        <p:spPr/>
        <p:txBody>
          <a:bodyPr>
            <a:normAutofit fontScale="85000" lnSpcReduction="20000"/>
          </a:bodyPr>
          <a:lstStyle/>
          <a:p>
            <a:r>
              <a:rPr lang="ru-RU" b="1" u="sng" dirty="0" smtClean="0"/>
              <a:t>Законодательство</a:t>
            </a:r>
            <a:r>
              <a:rPr lang="ru-RU" b="1" dirty="0" smtClean="0"/>
              <a:t>: </a:t>
            </a:r>
          </a:p>
          <a:p>
            <a:pPr>
              <a:buFont typeface="Wingdings" pitchFamily="2" charset="2"/>
              <a:buChar char="Ø"/>
            </a:pPr>
            <a:r>
              <a:rPr lang="ru-RU" b="1" dirty="0" smtClean="0"/>
              <a:t>федеральные законы РФ</a:t>
            </a:r>
          </a:p>
          <a:p>
            <a:pPr>
              <a:buFont typeface="Wingdings" pitchFamily="2" charset="2"/>
              <a:buChar char="Ø"/>
            </a:pPr>
            <a:r>
              <a:rPr lang="ru-RU" b="1" dirty="0" smtClean="0"/>
              <a:t>постановления Правительства РФ</a:t>
            </a:r>
          </a:p>
          <a:p>
            <a:pPr>
              <a:buFont typeface="Wingdings" pitchFamily="2" charset="2"/>
              <a:buChar char="Ø"/>
            </a:pPr>
            <a:r>
              <a:rPr lang="ru-RU" b="1" dirty="0" smtClean="0"/>
              <a:t>указы Президента РФ</a:t>
            </a:r>
          </a:p>
          <a:p>
            <a:pPr>
              <a:buFont typeface="Wingdings" pitchFamily="2" charset="2"/>
              <a:buChar char="Ø"/>
            </a:pPr>
            <a:r>
              <a:rPr lang="ru-RU" b="1" dirty="0" smtClean="0"/>
              <a:t>приказы Минздрава </a:t>
            </a:r>
          </a:p>
          <a:p>
            <a:pPr>
              <a:buFont typeface="Wingdings" pitchFamily="2" charset="2"/>
              <a:buChar char="Ø"/>
            </a:pPr>
            <a:r>
              <a:rPr lang="ru-RU" b="1" dirty="0" smtClean="0"/>
              <a:t>нормативные акты органов власти субъектов РФ</a:t>
            </a:r>
          </a:p>
          <a:p>
            <a:pPr marL="114300" indent="0">
              <a:buNone/>
            </a:pPr>
            <a:r>
              <a:rPr lang="ru-RU" b="1" dirty="0" smtClean="0">
                <a:solidFill>
                  <a:srgbClr val="FF0000"/>
                </a:solidFill>
              </a:rPr>
              <a:t>!!! Федеральный </a:t>
            </a:r>
            <a:r>
              <a:rPr lang="ru-RU" b="1" dirty="0">
                <a:solidFill>
                  <a:srgbClr val="FF0000"/>
                </a:solidFill>
              </a:rPr>
              <a:t>закон от 21.11.2011 N 323-ФЗ </a:t>
            </a:r>
            <a:r>
              <a:rPr lang="ru-RU" b="1" dirty="0" smtClean="0">
                <a:solidFill>
                  <a:srgbClr val="FF0000"/>
                </a:solidFill>
              </a:rPr>
              <a:t>"</a:t>
            </a:r>
            <a:r>
              <a:rPr lang="ru-RU" b="1" dirty="0">
                <a:solidFill>
                  <a:srgbClr val="FF0000"/>
                </a:solidFill>
              </a:rPr>
              <a:t>Об основах охраны здоровья граждан в Российской Федерации</a:t>
            </a:r>
            <a:r>
              <a:rPr lang="ru-RU" b="1" dirty="0" smtClean="0">
                <a:solidFill>
                  <a:srgbClr val="FF0000"/>
                </a:solidFill>
              </a:rPr>
              <a:t>"</a:t>
            </a:r>
            <a:endParaRPr lang="ru-RU" b="1" dirty="0">
              <a:solidFill>
                <a:srgbClr val="FF0000"/>
              </a:solidFill>
            </a:endParaRPr>
          </a:p>
        </p:txBody>
      </p:sp>
      <p:sp>
        <p:nvSpPr>
          <p:cNvPr id="5" name="Текст 4"/>
          <p:cNvSpPr>
            <a:spLocks noGrp="1"/>
          </p:cNvSpPr>
          <p:nvPr>
            <p:ph type="body" sz="quarter" idx="3"/>
          </p:nvPr>
        </p:nvSpPr>
        <p:spPr/>
        <p:txBody>
          <a:bodyPr/>
          <a:lstStyle/>
          <a:p>
            <a:r>
              <a:rPr lang="ru-RU" dirty="0" smtClean="0"/>
              <a:t>Этическая регламентация</a:t>
            </a:r>
            <a:endParaRPr lang="ru-RU" dirty="0"/>
          </a:p>
        </p:txBody>
      </p:sp>
      <p:sp>
        <p:nvSpPr>
          <p:cNvPr id="6" name="Объект 5"/>
          <p:cNvSpPr>
            <a:spLocks noGrp="1"/>
          </p:cNvSpPr>
          <p:nvPr>
            <p:ph sz="quarter" idx="4"/>
          </p:nvPr>
        </p:nvSpPr>
        <p:spPr/>
        <p:txBody>
          <a:bodyPr>
            <a:normAutofit fontScale="92500" lnSpcReduction="20000"/>
          </a:bodyPr>
          <a:lstStyle/>
          <a:p>
            <a:r>
              <a:rPr lang="ru-RU" b="1" dirty="0" smtClean="0"/>
              <a:t>Международные этические документы (например, Декларации ВМА)</a:t>
            </a:r>
          </a:p>
          <a:p>
            <a:r>
              <a:rPr lang="ru-RU" b="1" dirty="0" smtClean="0"/>
              <a:t>Национальные этические документы (например, Этический кодекс врача России)</a:t>
            </a:r>
          </a:p>
          <a:p>
            <a:r>
              <a:rPr lang="ru-RU" b="1" dirty="0" smtClean="0"/>
              <a:t>Этические документы по специальности (например, Этический кодекс врача- психиатра России)</a:t>
            </a:r>
          </a:p>
          <a:p>
            <a:endParaRPr lang="ru-RU" dirty="0" smtClean="0"/>
          </a:p>
          <a:p>
            <a:pPr marL="114300" indent="0">
              <a:buNone/>
            </a:pPr>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352" y="1"/>
            <a:ext cx="1403648" cy="1864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640"/>
            <a:ext cx="2022314" cy="1263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654485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седство">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оседство">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810</TotalTime>
  <Words>4144</Words>
  <Application>Microsoft Office PowerPoint</Application>
  <PresentationFormat>Экран (4:3)</PresentationFormat>
  <Paragraphs>319</Paragraphs>
  <Slides>57</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57</vt:i4>
      </vt:variant>
    </vt:vector>
  </HeadingPairs>
  <TitlesOfParts>
    <vt:vector size="62" baseType="lpstr">
      <vt:lpstr>Arial</vt:lpstr>
      <vt:lpstr>Calibri</vt:lpstr>
      <vt:lpstr>Cambria</vt:lpstr>
      <vt:lpstr>Wingdings</vt:lpstr>
      <vt:lpstr>Соседство</vt:lpstr>
      <vt:lpstr>Лекция №3.  Медицинское сообщество и общество.  Права пациента и правила биомедицинской этики</vt:lpstr>
      <vt:lpstr>План </vt:lpstr>
      <vt:lpstr>Вопрос 1.  Медицинское сообщество и общество. Права и обязанности врача. Медицинские ассоциации</vt:lpstr>
      <vt:lpstr>Роль медицины в жизни общества</vt:lpstr>
      <vt:lpstr>Роль медицины в жизни общества</vt:lpstr>
      <vt:lpstr>Медицинское сообщество  и общество</vt:lpstr>
      <vt:lpstr>Профессиональная этика</vt:lpstr>
      <vt:lpstr>Медицинская этика</vt:lpstr>
      <vt:lpstr>Права и обязанности врача</vt:lpstr>
      <vt:lpstr>Правовая регламентация</vt:lpstr>
      <vt:lpstr>Правовая регламентация: права медицинских работников и фармацевтических работников</vt:lpstr>
      <vt:lpstr>Правовая регламентация: обязанности  медицинских работников и фармацевтических работников</vt:lpstr>
      <vt:lpstr>Презентация PowerPoint</vt:lpstr>
      <vt:lpstr>Этическая регламентация</vt:lpstr>
      <vt:lpstr>Врач и общество</vt:lpstr>
      <vt:lpstr>Врач и пациенты</vt:lpstr>
      <vt:lpstr>Врач и коллеги</vt:lpstr>
      <vt:lpstr>Медицинские ассоциации</vt:lpstr>
      <vt:lpstr>Всемирная медицинская ассоциация</vt:lpstr>
      <vt:lpstr>Медицинские ассоциации в России</vt:lpstr>
      <vt:lpstr>Вопрос 2. Этико-юридические аспекты проблемы врачебных ошибок </vt:lpstr>
      <vt:lpstr>История врачебных ошибок</vt:lpstr>
      <vt:lpstr>Проблема врачебной ошибки</vt:lpstr>
      <vt:lpstr>Преступление </vt:lpstr>
      <vt:lpstr>Преступление </vt:lpstr>
      <vt:lpstr>Преступление </vt:lpstr>
      <vt:lpstr>Врачебная ошибка или преступление?</vt:lpstr>
      <vt:lpstr>Преступление </vt:lpstr>
      <vt:lpstr>Определение врачебной ошибки</vt:lpstr>
      <vt:lpstr>Причины врачебных ошибок</vt:lpstr>
      <vt:lpstr>Вопрос 3. Права пациента, как элемент концепции прав и свобод человека.  Права пациента в законодательстве РФ  </vt:lpstr>
      <vt:lpstr>Концепция прав и свобод человека</vt:lpstr>
      <vt:lpstr>Право на охрану здоровья</vt:lpstr>
      <vt:lpstr>Право на охрану здоровья в России </vt:lpstr>
      <vt:lpstr>Права пациента</vt:lpstr>
      <vt:lpstr>Права пациента в законодательстве РФ</vt:lpstr>
      <vt:lpstr>Права пациента в законодательстве РФ</vt:lpstr>
      <vt:lpstr>Вопрос 4. Правило информированного добровольного согласия и право пациента на согласие и отказ от медицинского вмешательства </vt:lpstr>
      <vt:lpstr>Право пациента на согласие и отказ от медицинского вмешательства</vt:lpstr>
      <vt:lpstr>Согласие на медицинское вмешательство</vt:lpstr>
      <vt:lpstr>Согласие законных представителей</vt:lpstr>
      <vt:lpstr>Отказ от медицинского вмешательства</vt:lpstr>
      <vt:lpstr>Защита прав несовершеннолетних и недееспособных лиц</vt:lpstr>
      <vt:lpstr>Медицинское вмешательство без согласия</vt:lpstr>
      <vt:lpstr>Оформление согласия и отказа </vt:lpstr>
      <vt:lpstr>Правило информированного добровольного согласия</vt:lpstr>
      <vt:lpstr>Вопрос 5. Правило правдивости и право пациента на информацию </vt:lpstr>
      <vt:lpstr>Право пациента на информацию</vt:lpstr>
      <vt:lpstr>Право пациента на информацию</vt:lpstr>
      <vt:lpstr>Право пациента на информацию</vt:lpstr>
      <vt:lpstr>Правило правдивости</vt:lpstr>
      <vt:lpstr>Правило правдивости</vt:lpstr>
      <vt:lpstr>Вопрос 6. Правило конфиденциальности и право пациента на врачебную тайну </vt:lpstr>
      <vt:lpstr>Право пациента на врачебную тайну</vt:lpstr>
      <vt:lpstr>Право пациента на врачебную тайну</vt:lpstr>
      <vt:lpstr>Правило конфиденциальности</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Лекция №3.  Медицинское сообщество и общество.  Права пациента и правила биомедицинской этики</dc:title>
  <dc:creator>Балышева Наталья Викторовна</dc:creator>
  <cp:lastModifiedBy>Пользователь Windows</cp:lastModifiedBy>
  <cp:revision>171</cp:revision>
  <dcterms:created xsi:type="dcterms:W3CDTF">2020-10-06T06:45:08Z</dcterms:created>
  <dcterms:modified xsi:type="dcterms:W3CDTF">2020-10-16T14:14:03Z</dcterms:modified>
</cp:coreProperties>
</file>